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85" r:id="rId5"/>
    <p:sldId id="286" r:id="rId6"/>
    <p:sldId id="287" r:id="rId7"/>
    <p:sldId id="289" r:id="rId8"/>
    <p:sldId id="290" r:id="rId9"/>
    <p:sldId id="291" r:id="rId10"/>
    <p:sldId id="292" r:id="rId11"/>
    <p:sldId id="293" r:id="rId12"/>
    <p:sldId id="295" r:id="rId13"/>
    <p:sldId id="296" r:id="rId14"/>
    <p:sldId id="297" r:id="rId15"/>
    <p:sldId id="298" r:id="rId16"/>
    <p:sldId id="284" r:id="rId17"/>
  </p:sldIdLst>
  <p:sldSz cx="18288000" cy="10287000"/>
  <p:notesSz cx="6858000" cy="9144000"/>
  <p:embeddedFontLst>
    <p:embeddedFont>
      <p:font typeface="Palatino" panose="020B0604020202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Times" panose="02020603050405020304" pitchFamily="18" charset="0"/>
      <p:regular r:id="rId24"/>
      <p:bold r:id="rId25"/>
      <p:italic r:id="rId26"/>
      <p:boldItalic r:id="rId27"/>
    </p:embeddedFont>
    <p:embeddedFont>
      <p:font typeface="Palatino Bold" panose="020B0604020202020204" charset="0"/>
      <p:regular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09" autoAdjust="0"/>
    <p:restoredTop sz="94719" autoAdjust="0"/>
  </p:normalViewPr>
  <p:slideViewPr>
    <p:cSldViewPr>
      <p:cViewPr varScale="1">
        <p:scale>
          <a:sx n="73" d="100"/>
          <a:sy n="73" d="100"/>
        </p:scale>
        <p:origin x="870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F61D93-F04D-452D-BF9D-7FF773C76D40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FFCEC5-3168-4174-AD72-9857C7922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948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FFCEC5-3168-4174-AD72-9857C79223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424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D:\VKU\Trong dong1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2161" b="-13576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83326" y="197992"/>
            <a:ext cx="2656254" cy="1656938"/>
            <a:chOff x="0" y="0"/>
            <a:chExt cx="3541672" cy="2209251"/>
          </a:xfrm>
        </p:grpSpPr>
        <p:sp>
          <p:nvSpPr>
            <p:cNvPr id="5" name="Freeform 5" descr="D:\VKU\Logo VKU moi.png"/>
            <p:cNvSpPr/>
            <p:nvPr/>
          </p:nvSpPr>
          <p:spPr>
            <a:xfrm>
              <a:off x="0" y="0"/>
              <a:ext cx="3541649" cy="2209292"/>
            </a:xfrm>
            <a:custGeom>
              <a:avLst/>
              <a:gdLst/>
              <a:ahLst/>
              <a:cxnLst/>
              <a:rect l="l" t="t" r="r" b="b"/>
              <a:pathLst>
                <a:path w="3541649" h="2209292">
                  <a:moveTo>
                    <a:pt x="0" y="0"/>
                  </a:moveTo>
                  <a:lnTo>
                    <a:pt x="3541649" y="0"/>
                  </a:lnTo>
                  <a:lnTo>
                    <a:pt x="3541649" y="2209292"/>
                  </a:lnTo>
                  <a:lnTo>
                    <a:pt x="0" y="2209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4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853834" y="145296"/>
            <a:ext cx="9319832" cy="1669447"/>
            <a:chOff x="3127" y="100942"/>
            <a:chExt cx="12426443" cy="2225929"/>
          </a:xfrm>
        </p:grpSpPr>
        <p:sp>
          <p:nvSpPr>
            <p:cNvPr id="7" name="Freeform 7" descr="D:\VKU\Ten truong VKU.png"/>
            <p:cNvSpPr/>
            <p:nvPr/>
          </p:nvSpPr>
          <p:spPr>
            <a:xfrm>
              <a:off x="3127" y="100942"/>
              <a:ext cx="12426443" cy="2225929"/>
            </a:xfrm>
            <a:custGeom>
              <a:avLst/>
              <a:gdLst/>
              <a:ahLst/>
              <a:cxnLst/>
              <a:rect l="l" t="t" r="r" b="b"/>
              <a:pathLst>
                <a:path w="12426442" h="2225929">
                  <a:moveTo>
                    <a:pt x="0" y="0"/>
                  </a:moveTo>
                  <a:lnTo>
                    <a:pt x="12426442" y="0"/>
                  </a:lnTo>
                  <a:lnTo>
                    <a:pt x="12426442" y="2225929"/>
                  </a:lnTo>
                  <a:lnTo>
                    <a:pt x="0" y="2225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-97"/>
              </a:stretch>
            </a:blipFill>
          </p:spPr>
          <p:txBody>
            <a:bodyPr/>
            <a:lstStyle/>
            <a:p>
              <a:endParaRPr lang="en-VN" dirty="0">
                <a:latin typeface="Palatino" panose="020B0604020202020204" charset="0"/>
              </a:endParaRP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0" y="9795186"/>
            <a:ext cx="18288000" cy="288688"/>
            <a:chOff x="0" y="0"/>
            <a:chExt cx="24384000" cy="3849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384000" cy="384937"/>
            </a:xfrm>
            <a:custGeom>
              <a:avLst/>
              <a:gdLst/>
              <a:ahLst/>
              <a:cxnLst/>
              <a:rect l="l" t="t" r="r" b="b"/>
              <a:pathLst>
                <a:path w="24384000" h="384937">
                  <a:moveTo>
                    <a:pt x="0" y="0"/>
                  </a:moveTo>
                  <a:lnTo>
                    <a:pt x="24384000" y="0"/>
                  </a:lnTo>
                  <a:lnTo>
                    <a:pt x="24384000" y="384937"/>
                  </a:lnTo>
                  <a:lnTo>
                    <a:pt x="0" y="384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27755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0" y="2030554"/>
            <a:ext cx="18288000" cy="91438"/>
            <a:chOff x="0" y="0"/>
            <a:chExt cx="24384000" cy="12191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121920"/>
            </a:xfrm>
            <a:custGeom>
              <a:avLst/>
              <a:gdLst/>
              <a:ahLst/>
              <a:cxnLst/>
              <a:rect l="l" t="t" r="r" b="b"/>
              <a:pathLst>
                <a:path w="24384000" h="121920">
                  <a:moveTo>
                    <a:pt x="0" y="0"/>
                  </a:moveTo>
                  <a:lnTo>
                    <a:pt x="24384000" y="0"/>
                  </a:lnTo>
                  <a:lnTo>
                    <a:pt x="24384000" y="121920"/>
                  </a:lnTo>
                  <a:lnTo>
                    <a:pt x="0" y="121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303361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121106" y="9074343"/>
            <a:ext cx="18105120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b="1" i="1" dirty="0">
                <a:solidFill>
                  <a:srgbClr val="002060"/>
                </a:solidFill>
                <a:latin typeface="Palatino" panose="020B0604020202020204" charset="0"/>
                <a:ea typeface="Palatino" pitchFamily="2" charset="77"/>
                <a:cs typeface="Times New Roman" panose="02020603050405020304" pitchFamily="18" charset="0"/>
                <a:sym typeface="Arimo Bold Italics"/>
              </a:rPr>
              <a:t>Danang, January 2026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664028" y="6511940"/>
            <a:ext cx="8974664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1"/>
              </a:lnSpc>
            </a:pPr>
            <a:endParaRPr lang="en-US" sz="2400" b="1" dirty="0">
              <a:solidFill>
                <a:srgbClr val="000000"/>
              </a:solidFill>
              <a:latin typeface="Palatino" panose="020B0604020202020204" charset="0"/>
              <a:ea typeface="Palatino Bold"/>
              <a:cs typeface="Palatino Bold"/>
              <a:sym typeface="Palatino Bold"/>
            </a:endParaRPr>
          </a:p>
        </p:txBody>
      </p:sp>
      <p:sp>
        <p:nvSpPr>
          <p:cNvPr id="20" name="Google Shape;74;p1">
            <a:extLst>
              <a:ext uri="{FF2B5EF4-FFF2-40B4-BE49-F238E27FC236}">
                <a16:creationId xmlns:a16="http://schemas.microsoft.com/office/drawing/2014/main" id="{5317AC28-78CA-B74A-8642-D2CB46AA2CD3}"/>
              </a:ext>
            </a:extLst>
          </p:cNvPr>
          <p:cNvSpPr txBox="1"/>
          <p:nvPr/>
        </p:nvSpPr>
        <p:spPr>
          <a:xfrm>
            <a:off x="1600200" y="2598134"/>
            <a:ext cx="153699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000" b="1" i="0" u="none" strike="noStrike" cap="none" dirty="0">
                <a:solidFill>
                  <a:srgbClr val="C00000"/>
                </a:solidFill>
                <a:latin typeface="Palatino" panose="020B0604020202020204" charset="0"/>
                <a:ea typeface="Palatino" pitchFamily="2" charset="77"/>
                <a:cs typeface="Times"/>
                <a:sym typeface="Times"/>
              </a:rPr>
              <a:t>GRADUATION THESIS</a:t>
            </a:r>
            <a:endParaRPr sz="7000" b="0" i="0" u="none" strike="noStrike" cap="none" dirty="0">
              <a:solidFill>
                <a:srgbClr val="000000"/>
              </a:solidFill>
              <a:latin typeface="Palatino" panose="020B0604020202020204" charset="0"/>
              <a:ea typeface="Palatino" pitchFamily="2" charset="77"/>
              <a:cs typeface="Arial"/>
              <a:sym typeface="Arial"/>
            </a:endParaRPr>
          </a:p>
        </p:txBody>
      </p:sp>
      <p:sp>
        <p:nvSpPr>
          <p:cNvPr id="21" name="Google Shape;75;p1">
            <a:extLst>
              <a:ext uri="{FF2B5EF4-FFF2-40B4-BE49-F238E27FC236}">
                <a16:creationId xmlns:a16="http://schemas.microsoft.com/office/drawing/2014/main" id="{677DFB20-F630-5143-8C77-711A9B47993A}"/>
              </a:ext>
            </a:extLst>
          </p:cNvPr>
          <p:cNvSpPr txBox="1"/>
          <p:nvPr/>
        </p:nvSpPr>
        <p:spPr>
          <a:xfrm>
            <a:off x="524966" y="4046390"/>
            <a:ext cx="17297400" cy="19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180340" algn="ctr">
              <a:spcBef>
                <a:spcPts val="600"/>
              </a:spcBef>
              <a:buClr>
                <a:srgbClr val="000000"/>
              </a:buClr>
              <a:buSzPts val="5200"/>
            </a:pPr>
            <a:r>
              <a:rPr lang="en-US" sz="4800" b="1" dirty="0">
                <a:solidFill>
                  <a:schemeClr val="tx2"/>
                </a:solidFill>
                <a:latin typeface="Palatino" panose="020B0604020202020204" charset="0"/>
                <a:ea typeface="Palatino" pitchFamily="2" charset="77"/>
                <a:cs typeface="Times New Roman"/>
                <a:sym typeface="Times New Roman"/>
              </a:rPr>
              <a:t>DEVELOPING A SMART AGRICULTURE</a:t>
            </a:r>
          </a:p>
          <a:p>
            <a:pPr lvl="0" indent="180340" algn="ctr">
              <a:spcBef>
                <a:spcPts val="600"/>
              </a:spcBef>
              <a:buClr>
                <a:srgbClr val="000000"/>
              </a:buClr>
              <a:buSzPts val="5200"/>
            </a:pPr>
            <a:r>
              <a:rPr lang="en-US" sz="4800" b="1" dirty="0">
                <a:solidFill>
                  <a:schemeClr val="tx2"/>
                </a:solidFill>
                <a:latin typeface="Palatino" panose="020B0604020202020204" charset="0"/>
                <a:ea typeface="Palatino" pitchFamily="2" charset="77"/>
                <a:cs typeface="Times New Roman"/>
                <a:sym typeface="Times New Roman"/>
              </a:rPr>
              <a:t>RECOMMENDATION SYSTEM BASED ON </a:t>
            </a:r>
          </a:p>
          <a:p>
            <a:pPr lvl="0" indent="180340" algn="ctr">
              <a:spcBef>
                <a:spcPts val="600"/>
              </a:spcBef>
              <a:buClr>
                <a:srgbClr val="000000"/>
              </a:buClr>
              <a:buSzPts val="5200"/>
            </a:pPr>
            <a:r>
              <a:rPr lang="en-US" sz="4800" b="1" dirty="0">
                <a:solidFill>
                  <a:schemeClr val="tx2"/>
                </a:solidFill>
                <a:latin typeface="Palatino" panose="020B0604020202020204" charset="0"/>
                <a:ea typeface="Palatino" pitchFamily="2" charset="77"/>
                <a:cs typeface="Times New Roman"/>
                <a:sym typeface="Times New Roman"/>
              </a:rPr>
              <a:t>MULTI-VARIABLE WEATHER FORECASTING MODELS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182351"/>
              </p:ext>
            </p:extLst>
          </p:nvPr>
        </p:nvGraphicFramePr>
        <p:xfrm>
          <a:off x="6477000" y="7030450"/>
          <a:ext cx="6705600" cy="1524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17679">
                  <a:extLst>
                    <a:ext uri="{9D8B030D-6E8A-4147-A177-3AD203B41FA5}">
                      <a16:colId xmlns:a16="http://schemas.microsoft.com/office/drawing/2014/main" val="994360969"/>
                    </a:ext>
                  </a:extLst>
                </a:gridCol>
                <a:gridCol w="295888">
                  <a:extLst>
                    <a:ext uri="{9D8B030D-6E8A-4147-A177-3AD203B41FA5}">
                      <a16:colId xmlns:a16="http://schemas.microsoft.com/office/drawing/2014/main" val="544607791"/>
                    </a:ext>
                  </a:extLst>
                </a:gridCol>
                <a:gridCol w="4592033">
                  <a:extLst>
                    <a:ext uri="{9D8B030D-6E8A-4147-A177-3AD203B41FA5}">
                      <a16:colId xmlns:a16="http://schemas.microsoft.com/office/drawing/2014/main" val="3019067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sz="2500" b="1" dirty="0">
                          <a:solidFill>
                            <a:schemeClr val="tx1"/>
                          </a:solidFill>
                          <a:effectLst/>
                          <a:latin typeface="Palatino" panose="020B0604020202020204" charset="0"/>
                        </a:rPr>
                        <a:t>Students</a:t>
                      </a:r>
                      <a:endParaRPr lang="en-US" sz="2500" b="1" dirty="0">
                        <a:solidFill>
                          <a:schemeClr val="tx1"/>
                        </a:solidFill>
                        <a:effectLst/>
                        <a:latin typeface="Palatino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vi-VN" sz="2500" b="1">
                          <a:solidFill>
                            <a:schemeClr val="tx1"/>
                          </a:solidFill>
                          <a:effectLst/>
                        </a:rPr>
                        <a:t>:</a:t>
                      </a:r>
                      <a:r>
                        <a:rPr lang="en-US" sz="2500" b="1">
                          <a:solidFill>
                            <a:schemeClr val="tx1"/>
                          </a:solidFill>
                          <a:effectLst/>
                          <a:latin typeface="Palatino" panose="020B0604020202020204" charset="0"/>
                        </a:rPr>
                        <a:t>  </a:t>
                      </a:r>
                      <a:endParaRPr lang="en-US" sz="2500" b="1">
                        <a:solidFill>
                          <a:schemeClr val="tx1"/>
                        </a:solidFill>
                        <a:effectLst/>
                        <a:latin typeface="Palatino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sz="2500" b="1" dirty="0">
                          <a:solidFill>
                            <a:schemeClr val="tx1"/>
                          </a:solidFill>
                          <a:effectLst/>
                          <a:latin typeface="Palatino" panose="020B0604020202020204" charset="0"/>
                        </a:rPr>
                        <a:t>Duong Tan </a:t>
                      </a:r>
                      <a:r>
                        <a:rPr lang="en-US" sz="2500" b="1" dirty="0" err="1" smtClean="0">
                          <a:solidFill>
                            <a:schemeClr val="tx1"/>
                          </a:solidFill>
                          <a:effectLst/>
                          <a:latin typeface="Palatino" panose="020B0604020202020204" charset="0"/>
                        </a:rPr>
                        <a:t>Huy</a:t>
                      </a:r>
                      <a:endParaRPr lang="en-US" sz="2500" b="1" dirty="0">
                        <a:solidFill>
                          <a:schemeClr val="tx1"/>
                        </a:solidFill>
                        <a:effectLst/>
                        <a:latin typeface="Palatino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754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sz="2500" b="1">
                          <a:solidFill>
                            <a:schemeClr val="tx1"/>
                          </a:solidFill>
                          <a:effectLst/>
                          <a:latin typeface="Palatino" panose="020B0604020202020204" charset="0"/>
                        </a:rPr>
                        <a:t> </a:t>
                      </a:r>
                      <a:endParaRPr lang="en-US" sz="2500" b="1">
                        <a:solidFill>
                          <a:schemeClr val="tx1"/>
                        </a:solidFill>
                        <a:effectLst/>
                        <a:latin typeface="Palatino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sz="2500" b="1">
                          <a:solidFill>
                            <a:schemeClr val="tx1"/>
                          </a:solidFill>
                          <a:effectLst/>
                          <a:latin typeface="Palatino" panose="020B0604020202020204" charset="0"/>
                        </a:rPr>
                        <a:t>:</a:t>
                      </a:r>
                      <a:endParaRPr lang="en-US" sz="2500" b="1">
                        <a:solidFill>
                          <a:schemeClr val="tx1"/>
                        </a:solidFill>
                        <a:effectLst/>
                        <a:latin typeface="Palatino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sz="2500" b="1" dirty="0">
                          <a:solidFill>
                            <a:schemeClr val="tx1"/>
                          </a:solidFill>
                          <a:effectLst/>
                          <a:latin typeface="Palatino" panose="020B0604020202020204" charset="0"/>
                        </a:rPr>
                        <a:t>Hoang </a:t>
                      </a:r>
                      <a:r>
                        <a:rPr lang="en-US" sz="2500" b="1" dirty="0" err="1">
                          <a:solidFill>
                            <a:schemeClr val="tx1"/>
                          </a:solidFill>
                          <a:effectLst/>
                          <a:latin typeface="Palatino" panose="020B0604020202020204" charset="0"/>
                        </a:rPr>
                        <a:t>Huu</a:t>
                      </a:r>
                      <a:r>
                        <a:rPr lang="en-US" sz="2500" b="1" dirty="0">
                          <a:solidFill>
                            <a:schemeClr val="tx1"/>
                          </a:solidFill>
                          <a:effectLst/>
                          <a:latin typeface="Palatino" panose="020B0604020202020204" charset="0"/>
                        </a:rPr>
                        <a:t> Tien </a:t>
                      </a:r>
                      <a:r>
                        <a:rPr lang="en-US" sz="2500" b="1" dirty="0" err="1" smtClean="0">
                          <a:solidFill>
                            <a:schemeClr val="tx1"/>
                          </a:solidFill>
                          <a:effectLst/>
                          <a:latin typeface="Palatino" panose="020B0604020202020204" charset="0"/>
                        </a:rPr>
                        <a:t>Dat</a:t>
                      </a:r>
                      <a:endParaRPr lang="en-US" sz="2500" b="1" dirty="0">
                        <a:solidFill>
                          <a:schemeClr val="tx1"/>
                        </a:solidFill>
                        <a:effectLst/>
                        <a:latin typeface="Palatino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1273223"/>
                  </a:ext>
                </a:extLst>
              </a:tr>
              <a:tr h="45879"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sz="2500" b="1">
                          <a:solidFill>
                            <a:schemeClr val="tx1"/>
                          </a:solidFill>
                          <a:effectLst/>
                          <a:latin typeface="Palatino" panose="020B0604020202020204" charset="0"/>
                        </a:rPr>
                        <a:t>Class</a:t>
                      </a:r>
                      <a:endParaRPr lang="en-US" sz="2500" b="1">
                        <a:solidFill>
                          <a:schemeClr val="tx1"/>
                        </a:solidFill>
                        <a:effectLst/>
                        <a:latin typeface="Palatino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sz="2500" b="1">
                          <a:solidFill>
                            <a:schemeClr val="tx1"/>
                          </a:solidFill>
                          <a:effectLst/>
                          <a:latin typeface="Palatino" panose="020B0604020202020204" charset="0"/>
                        </a:rPr>
                        <a:t>:</a:t>
                      </a:r>
                      <a:endParaRPr lang="en-US" sz="2500" b="1">
                        <a:solidFill>
                          <a:schemeClr val="tx1"/>
                        </a:solidFill>
                        <a:effectLst/>
                        <a:latin typeface="Palatino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sz="2500" b="1" dirty="0">
                          <a:solidFill>
                            <a:schemeClr val="tx1"/>
                          </a:solidFill>
                          <a:effectLst/>
                          <a:latin typeface="Palatino" panose="020B0604020202020204" charset="0"/>
                        </a:rPr>
                        <a:t>21AD</a:t>
                      </a:r>
                      <a:endParaRPr lang="en-US" sz="2500" b="1" dirty="0">
                        <a:solidFill>
                          <a:schemeClr val="tx1"/>
                        </a:solidFill>
                        <a:effectLst/>
                        <a:latin typeface="Palatino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50215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sz="2500" b="1" dirty="0">
                          <a:solidFill>
                            <a:schemeClr val="tx1"/>
                          </a:solidFill>
                          <a:effectLst/>
                          <a:latin typeface="Palatino" panose="020B0604020202020204" charset="0"/>
                        </a:rPr>
                        <a:t>Supervisor</a:t>
                      </a:r>
                      <a:endParaRPr lang="en-US" sz="2500" b="1" dirty="0">
                        <a:solidFill>
                          <a:schemeClr val="tx1"/>
                        </a:solidFill>
                        <a:effectLst/>
                        <a:latin typeface="Palatino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vi-VN" sz="2500" b="1" dirty="0">
                          <a:solidFill>
                            <a:schemeClr val="tx1"/>
                          </a:solidFill>
                          <a:effectLst/>
                        </a:rPr>
                        <a:t>:</a:t>
                      </a:r>
                      <a:r>
                        <a:rPr lang="en-US" sz="2500" b="1" dirty="0">
                          <a:solidFill>
                            <a:schemeClr val="tx1"/>
                          </a:solidFill>
                          <a:effectLst/>
                          <a:latin typeface="Palatino" panose="020B0604020202020204" charset="0"/>
                        </a:rPr>
                        <a:t>  </a:t>
                      </a:r>
                      <a:endParaRPr lang="en-US" sz="2500" b="1" dirty="0">
                        <a:solidFill>
                          <a:schemeClr val="tx1"/>
                        </a:solidFill>
                        <a:effectLst/>
                        <a:latin typeface="Palatino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sz="2500" b="1" dirty="0">
                          <a:solidFill>
                            <a:schemeClr val="tx1"/>
                          </a:solidFill>
                          <a:effectLst/>
                          <a:latin typeface="Palatino" panose="020B0604020202020204" charset="0"/>
                        </a:rPr>
                        <a:t>MSc. Le </a:t>
                      </a:r>
                      <a:r>
                        <a:rPr lang="en-US" sz="2500" b="1" dirty="0" err="1">
                          <a:solidFill>
                            <a:schemeClr val="tx1"/>
                          </a:solidFill>
                          <a:effectLst/>
                          <a:latin typeface="Palatino" panose="020B0604020202020204" charset="0"/>
                        </a:rPr>
                        <a:t>Dinh</a:t>
                      </a:r>
                      <a:r>
                        <a:rPr lang="en-US" sz="2500" b="1" dirty="0">
                          <a:solidFill>
                            <a:schemeClr val="tx1"/>
                          </a:solidFill>
                          <a:effectLst/>
                          <a:latin typeface="Palatino" panose="020B0604020202020204" charset="0"/>
                        </a:rPr>
                        <a:t> Nguyen</a:t>
                      </a:r>
                      <a:endParaRPr lang="en-US" sz="2500" b="1" dirty="0">
                        <a:solidFill>
                          <a:schemeClr val="tx1"/>
                        </a:solidFill>
                        <a:effectLst/>
                        <a:latin typeface="Palatino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518554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D:\VKU\Trong dong1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2161" b="-13576"/>
              </a:stretch>
            </a:blipFill>
          </p:spPr>
          <p:txBody>
            <a:bodyPr/>
            <a:lstStyle/>
            <a:p>
              <a:endParaRPr lang="en-VN" dirty="0">
                <a:latin typeface="Palatino" panose="020B0604020202020204" charset="0"/>
              </a:endParaRPr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83326" y="197992"/>
            <a:ext cx="2656254" cy="1656938"/>
            <a:chOff x="0" y="0"/>
            <a:chExt cx="3541672" cy="2209251"/>
          </a:xfrm>
        </p:grpSpPr>
        <p:sp>
          <p:nvSpPr>
            <p:cNvPr id="5" name="Freeform 5" descr="D:\VKU\Logo VKU moi.png"/>
            <p:cNvSpPr/>
            <p:nvPr/>
          </p:nvSpPr>
          <p:spPr>
            <a:xfrm>
              <a:off x="0" y="0"/>
              <a:ext cx="3541649" cy="2209292"/>
            </a:xfrm>
            <a:custGeom>
              <a:avLst/>
              <a:gdLst/>
              <a:ahLst/>
              <a:cxnLst/>
              <a:rect l="l" t="t" r="r" b="b"/>
              <a:pathLst>
                <a:path w="3541649" h="2209292">
                  <a:moveTo>
                    <a:pt x="0" y="0"/>
                  </a:moveTo>
                  <a:lnTo>
                    <a:pt x="3541649" y="0"/>
                  </a:lnTo>
                  <a:lnTo>
                    <a:pt x="3541649" y="2209292"/>
                  </a:lnTo>
                  <a:lnTo>
                    <a:pt x="0" y="2209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4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513766" y="185478"/>
            <a:ext cx="9319800" cy="1669452"/>
            <a:chOff x="0" y="0"/>
            <a:chExt cx="12426400" cy="2225936"/>
          </a:xfrm>
        </p:grpSpPr>
        <p:sp>
          <p:nvSpPr>
            <p:cNvPr id="7" name="Freeform 7" descr="D:\VKU\Ten truong VKU.png"/>
            <p:cNvSpPr/>
            <p:nvPr/>
          </p:nvSpPr>
          <p:spPr>
            <a:xfrm>
              <a:off x="0" y="0"/>
              <a:ext cx="12426442" cy="2225929"/>
            </a:xfrm>
            <a:custGeom>
              <a:avLst/>
              <a:gdLst/>
              <a:ahLst/>
              <a:cxnLst/>
              <a:rect l="l" t="t" r="r" b="b"/>
              <a:pathLst>
                <a:path w="12426442" h="2225929">
                  <a:moveTo>
                    <a:pt x="0" y="0"/>
                  </a:moveTo>
                  <a:lnTo>
                    <a:pt x="12426442" y="0"/>
                  </a:lnTo>
                  <a:lnTo>
                    <a:pt x="12426442" y="2225929"/>
                  </a:lnTo>
                  <a:lnTo>
                    <a:pt x="0" y="2225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-97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0" y="9795186"/>
            <a:ext cx="18288000" cy="288688"/>
            <a:chOff x="0" y="0"/>
            <a:chExt cx="24384000" cy="3849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384000" cy="384937"/>
            </a:xfrm>
            <a:custGeom>
              <a:avLst/>
              <a:gdLst/>
              <a:ahLst/>
              <a:cxnLst/>
              <a:rect l="l" t="t" r="r" b="b"/>
              <a:pathLst>
                <a:path w="24384000" h="384937">
                  <a:moveTo>
                    <a:pt x="0" y="0"/>
                  </a:moveTo>
                  <a:lnTo>
                    <a:pt x="24384000" y="0"/>
                  </a:lnTo>
                  <a:lnTo>
                    <a:pt x="24384000" y="384937"/>
                  </a:lnTo>
                  <a:lnTo>
                    <a:pt x="0" y="384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27755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0" y="2030554"/>
            <a:ext cx="18288000" cy="91438"/>
            <a:chOff x="0" y="0"/>
            <a:chExt cx="24384000" cy="12191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121920"/>
            </a:xfrm>
            <a:custGeom>
              <a:avLst/>
              <a:gdLst/>
              <a:ahLst/>
              <a:cxnLst/>
              <a:rect l="l" t="t" r="r" b="b"/>
              <a:pathLst>
                <a:path w="24384000" h="121920">
                  <a:moveTo>
                    <a:pt x="0" y="0"/>
                  </a:moveTo>
                  <a:lnTo>
                    <a:pt x="24384000" y="0"/>
                  </a:lnTo>
                  <a:lnTo>
                    <a:pt x="24384000" y="121920"/>
                  </a:lnTo>
                  <a:lnTo>
                    <a:pt x="0" y="121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303361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564990" y="2492131"/>
            <a:ext cx="17860188" cy="714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28700" indent="-1028700" algn="just">
              <a:lnSpc>
                <a:spcPts val="5400"/>
              </a:lnSpc>
              <a:buFont typeface="+mj-lt"/>
              <a:buAutoNum type="romanUcPeriod" startAt="5"/>
            </a:pPr>
            <a:r>
              <a:rPr lang="en-US" sz="4500" dirty="0" smtClean="0">
                <a:solidFill>
                  <a:srgbClr val="C00000"/>
                </a:solidFill>
                <a:latin typeface="Palatino" panose="020B0604020202020204" charset="0"/>
                <a:ea typeface="Palatino" pitchFamily="2" charset="77"/>
                <a:cs typeface="Times New Roman" panose="02020603050405020304" pitchFamily="18" charset="0"/>
                <a:sym typeface="Arimo"/>
              </a:rPr>
              <a:t>SYSTEM DESIGN &amp; MODELING </a:t>
            </a:r>
            <a:endParaRPr lang="en-US" sz="4500" dirty="0">
              <a:solidFill>
                <a:srgbClr val="C00000"/>
              </a:solidFill>
              <a:latin typeface="Palatino" panose="020B0604020202020204" charset="0"/>
              <a:ea typeface="Palatino" pitchFamily="2" charset="77"/>
              <a:cs typeface="Times New Roman" panose="02020603050405020304" pitchFamily="18" charset="0"/>
              <a:sym typeface="Arim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83326" y="3496376"/>
            <a:ext cx="17217351" cy="5693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3587"/>
              </a:lnSpc>
              <a:spcAft>
                <a:spcPts val="1200"/>
              </a:spcAft>
              <a:buFont typeface="+mj-lt"/>
              <a:buAutoNum type="arabicPeriod" startAt="4"/>
            </a:pPr>
            <a:r>
              <a:rPr lang="en-US" sz="2599" b="1" dirty="0" smtClean="0">
                <a:solidFill>
                  <a:srgbClr val="000000"/>
                </a:solidFill>
                <a:latin typeface="Palatino Bold" panose="020B0604020202020204" charset="0"/>
                <a:ea typeface="Palatino Bold"/>
                <a:cs typeface="Palatino Bold" panose="020B0604020202020204" charset="0"/>
                <a:sym typeface="Palatino Bold"/>
              </a:rPr>
              <a:t>Recommendation System &amp; </a:t>
            </a:r>
            <a:r>
              <a:rPr lang="en-US" sz="2599" b="1" dirty="0" err="1" smtClean="0">
                <a:solidFill>
                  <a:srgbClr val="000000"/>
                </a:solidFill>
                <a:latin typeface="Palatino Bold" panose="020B0604020202020204" charset="0"/>
                <a:ea typeface="Palatino Bold"/>
                <a:cs typeface="Palatino Bold" panose="020B0604020202020204" charset="0"/>
                <a:sym typeface="Palatino Bold"/>
              </a:rPr>
              <a:t>Chatbot</a:t>
            </a:r>
            <a:endParaRPr lang="en-US" sz="2599" b="1" dirty="0" smtClean="0">
              <a:solidFill>
                <a:srgbClr val="000000"/>
              </a:solidFill>
              <a:latin typeface="Palatino Bold" panose="020B0604020202020204" charset="0"/>
              <a:ea typeface="Palatino Bold"/>
              <a:cs typeface="Palatino Bold" panose="020B0604020202020204" charset="0"/>
              <a:sym typeface="Palatino Bold"/>
            </a:endParaRPr>
          </a:p>
          <a:p>
            <a:pPr marL="342900" indent="-342900">
              <a:lnSpc>
                <a:spcPts val="3587"/>
              </a:lnSpc>
              <a:buFont typeface="Wingdings" panose="05000000000000000000" pitchFamily="2" charset="2"/>
              <a:buChar char="q"/>
            </a:pP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Agricultural </a:t>
            </a:r>
            <a:r>
              <a:rPr lang="en-US" sz="2500" b="1" dirty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Recommendation </a:t>
            </a: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System</a:t>
            </a:r>
          </a:p>
          <a:p>
            <a:pPr marL="457200" indent="-457200">
              <a:lnSpc>
                <a:spcPts val="3587"/>
              </a:lnSpc>
              <a:buFont typeface="Arial" panose="020B0604020202020204" pitchFamily="34" charset="0"/>
              <a:buChar char="•"/>
            </a:pP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Inputs:</a:t>
            </a:r>
          </a:p>
          <a:p>
            <a:pPr marL="342900" indent="-342900">
              <a:lnSpc>
                <a:spcPts val="3587"/>
              </a:lnSpc>
              <a:buFontTx/>
              <a:buChar char="-"/>
            </a:pP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Weather </a:t>
            </a:r>
            <a:r>
              <a:rPr lang="en-US" sz="2500" b="1" dirty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forecast </a:t>
            </a: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results.</a:t>
            </a:r>
          </a:p>
          <a:p>
            <a:pPr marL="342900" indent="-342900">
              <a:lnSpc>
                <a:spcPts val="3587"/>
              </a:lnSpc>
              <a:buFontTx/>
              <a:buChar char="-"/>
            </a:pP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Crop </a:t>
            </a:r>
            <a:r>
              <a:rPr lang="en-US" sz="2500" b="1" dirty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information and growth </a:t>
            </a: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stages.</a:t>
            </a:r>
          </a:p>
          <a:p>
            <a:pPr marL="457200" indent="-457200">
              <a:lnSpc>
                <a:spcPts val="3587"/>
              </a:lnSpc>
              <a:buFont typeface="Arial" panose="020B0604020202020204" pitchFamily="34" charset="0"/>
              <a:buChar char="•"/>
            </a:pP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Outputs:</a:t>
            </a:r>
          </a:p>
          <a:p>
            <a:pPr marL="342900" indent="-342900">
              <a:lnSpc>
                <a:spcPts val="3587"/>
              </a:lnSpc>
              <a:buFontTx/>
              <a:buChar char="-"/>
            </a:pP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Context-aware </a:t>
            </a:r>
            <a:r>
              <a:rPr lang="en-US" sz="2500" b="1" dirty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farming </a:t>
            </a: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recommendations.</a:t>
            </a:r>
          </a:p>
          <a:p>
            <a:pPr marL="342900" indent="-342900">
              <a:lnSpc>
                <a:spcPts val="3587"/>
              </a:lnSpc>
              <a:buFontTx/>
              <a:buChar char="-"/>
            </a:pP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Action-oriented schedules.</a:t>
            </a:r>
          </a:p>
          <a:p>
            <a:pPr marL="342900" indent="-342900">
              <a:lnSpc>
                <a:spcPts val="3587"/>
              </a:lnSpc>
              <a:buFont typeface="Wingdings" panose="05000000000000000000" pitchFamily="2" charset="2"/>
              <a:buChar char="q"/>
            </a:pP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AI </a:t>
            </a:r>
            <a:r>
              <a:rPr lang="en-US" sz="2500" b="1" dirty="0" err="1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Chatbot</a:t>
            </a:r>
            <a:endParaRPr lang="en-US" sz="2500" b="1" dirty="0" smtClean="0">
              <a:solidFill>
                <a:srgbClr val="000000"/>
              </a:solidFill>
              <a:latin typeface="Palatino" panose="020B0604020202020204" charset="0"/>
              <a:ea typeface="Palatino Bold"/>
              <a:cs typeface="Palatino Bold" panose="020B0604020202020204" charset="0"/>
              <a:sym typeface="Palatino Bold"/>
            </a:endParaRPr>
          </a:p>
          <a:p>
            <a:pPr marL="342900" indent="-342900">
              <a:lnSpc>
                <a:spcPts val="3587"/>
              </a:lnSpc>
              <a:buFontTx/>
              <a:buChar char="-"/>
            </a:pP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Explains </a:t>
            </a:r>
            <a:r>
              <a:rPr lang="en-US" sz="2500" b="1" dirty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forecast results and </a:t>
            </a: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recommendations.</a:t>
            </a:r>
          </a:p>
          <a:p>
            <a:pPr marL="342900" indent="-342900">
              <a:lnSpc>
                <a:spcPts val="3587"/>
              </a:lnSpc>
              <a:buFontTx/>
              <a:buChar char="-"/>
            </a:pP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Provides </a:t>
            </a:r>
            <a:r>
              <a:rPr lang="en-US" sz="2500" b="1" dirty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interactive consultation and </a:t>
            </a: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Q&amp;A.</a:t>
            </a:r>
          </a:p>
          <a:p>
            <a:pPr marL="342900" indent="-342900">
              <a:lnSpc>
                <a:spcPts val="3587"/>
              </a:lnSpc>
              <a:buFontTx/>
              <a:buChar char="-"/>
            </a:pP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Improves </a:t>
            </a:r>
            <a:r>
              <a:rPr lang="en-US" sz="2500" b="1" dirty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system usability and user </a:t>
            </a: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trust.</a:t>
            </a:r>
          </a:p>
        </p:txBody>
      </p:sp>
    </p:spTree>
    <p:extLst>
      <p:ext uri="{BB962C8B-B14F-4D97-AF65-F5344CB8AC3E}">
        <p14:creationId xmlns:p14="http://schemas.microsoft.com/office/powerpoint/2010/main" val="3308100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D:\VKU\Trong dong1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2161" b="-13576"/>
              </a:stretch>
            </a:blipFill>
          </p:spPr>
          <p:txBody>
            <a:bodyPr/>
            <a:lstStyle/>
            <a:p>
              <a:endParaRPr lang="en-VN" dirty="0">
                <a:latin typeface="Palatino" panose="020B0604020202020204" charset="0"/>
              </a:endParaRPr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83326" y="197992"/>
            <a:ext cx="2656254" cy="1656938"/>
            <a:chOff x="0" y="0"/>
            <a:chExt cx="3541672" cy="2209251"/>
          </a:xfrm>
        </p:grpSpPr>
        <p:sp>
          <p:nvSpPr>
            <p:cNvPr id="5" name="Freeform 5" descr="D:\VKU\Logo VKU moi.png"/>
            <p:cNvSpPr/>
            <p:nvPr/>
          </p:nvSpPr>
          <p:spPr>
            <a:xfrm>
              <a:off x="0" y="0"/>
              <a:ext cx="3541649" cy="2209292"/>
            </a:xfrm>
            <a:custGeom>
              <a:avLst/>
              <a:gdLst/>
              <a:ahLst/>
              <a:cxnLst/>
              <a:rect l="l" t="t" r="r" b="b"/>
              <a:pathLst>
                <a:path w="3541649" h="2209292">
                  <a:moveTo>
                    <a:pt x="0" y="0"/>
                  </a:moveTo>
                  <a:lnTo>
                    <a:pt x="3541649" y="0"/>
                  </a:lnTo>
                  <a:lnTo>
                    <a:pt x="3541649" y="2209292"/>
                  </a:lnTo>
                  <a:lnTo>
                    <a:pt x="0" y="2209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4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513766" y="185478"/>
            <a:ext cx="9319800" cy="1669452"/>
            <a:chOff x="0" y="0"/>
            <a:chExt cx="12426400" cy="2225936"/>
          </a:xfrm>
        </p:grpSpPr>
        <p:sp>
          <p:nvSpPr>
            <p:cNvPr id="7" name="Freeform 7" descr="D:\VKU\Ten truong VKU.png"/>
            <p:cNvSpPr/>
            <p:nvPr/>
          </p:nvSpPr>
          <p:spPr>
            <a:xfrm>
              <a:off x="0" y="0"/>
              <a:ext cx="12426442" cy="2225929"/>
            </a:xfrm>
            <a:custGeom>
              <a:avLst/>
              <a:gdLst/>
              <a:ahLst/>
              <a:cxnLst/>
              <a:rect l="l" t="t" r="r" b="b"/>
              <a:pathLst>
                <a:path w="12426442" h="2225929">
                  <a:moveTo>
                    <a:pt x="0" y="0"/>
                  </a:moveTo>
                  <a:lnTo>
                    <a:pt x="12426442" y="0"/>
                  </a:lnTo>
                  <a:lnTo>
                    <a:pt x="12426442" y="2225929"/>
                  </a:lnTo>
                  <a:lnTo>
                    <a:pt x="0" y="2225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-97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0" y="9795186"/>
            <a:ext cx="18288000" cy="288688"/>
            <a:chOff x="0" y="0"/>
            <a:chExt cx="24384000" cy="3849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384000" cy="384937"/>
            </a:xfrm>
            <a:custGeom>
              <a:avLst/>
              <a:gdLst/>
              <a:ahLst/>
              <a:cxnLst/>
              <a:rect l="l" t="t" r="r" b="b"/>
              <a:pathLst>
                <a:path w="24384000" h="384937">
                  <a:moveTo>
                    <a:pt x="0" y="0"/>
                  </a:moveTo>
                  <a:lnTo>
                    <a:pt x="24384000" y="0"/>
                  </a:lnTo>
                  <a:lnTo>
                    <a:pt x="24384000" y="384937"/>
                  </a:lnTo>
                  <a:lnTo>
                    <a:pt x="0" y="384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27755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0" y="2030554"/>
            <a:ext cx="18288000" cy="91438"/>
            <a:chOff x="0" y="0"/>
            <a:chExt cx="24384000" cy="12191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121920"/>
            </a:xfrm>
            <a:custGeom>
              <a:avLst/>
              <a:gdLst/>
              <a:ahLst/>
              <a:cxnLst/>
              <a:rect l="l" t="t" r="r" b="b"/>
              <a:pathLst>
                <a:path w="24384000" h="121920">
                  <a:moveTo>
                    <a:pt x="0" y="0"/>
                  </a:moveTo>
                  <a:lnTo>
                    <a:pt x="24384000" y="0"/>
                  </a:lnTo>
                  <a:lnTo>
                    <a:pt x="24384000" y="121920"/>
                  </a:lnTo>
                  <a:lnTo>
                    <a:pt x="0" y="121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303361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564990" y="2492131"/>
            <a:ext cx="17860188" cy="714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28700" indent="-1028700" algn="just">
              <a:lnSpc>
                <a:spcPts val="5400"/>
              </a:lnSpc>
              <a:buFont typeface="+mj-lt"/>
              <a:buAutoNum type="romanUcPeriod" startAt="6"/>
            </a:pPr>
            <a:r>
              <a:rPr lang="en-US" sz="4500" dirty="0" smtClean="0">
                <a:solidFill>
                  <a:srgbClr val="C00000"/>
                </a:solidFill>
                <a:latin typeface="Palatino" panose="020B0604020202020204" charset="0"/>
                <a:ea typeface="Palatino" pitchFamily="2" charset="77"/>
                <a:cs typeface="Times New Roman" panose="02020603050405020304" pitchFamily="18" charset="0"/>
                <a:sym typeface="Arimo"/>
              </a:rPr>
              <a:t>SYSTEM DEMONSTRATION    </a:t>
            </a:r>
            <a:endParaRPr lang="en-US" sz="4500" dirty="0">
              <a:solidFill>
                <a:srgbClr val="C00000"/>
              </a:solidFill>
              <a:latin typeface="Palatino" panose="020B0604020202020204" charset="0"/>
              <a:ea typeface="Palatino" pitchFamily="2" charset="77"/>
              <a:cs typeface="Times New Roman" panose="02020603050405020304" pitchFamily="18" charset="0"/>
              <a:sym typeface="Arimo"/>
            </a:endParaRPr>
          </a:p>
        </p:txBody>
      </p:sp>
    </p:spTree>
    <p:extLst>
      <p:ext uri="{BB962C8B-B14F-4D97-AF65-F5344CB8AC3E}">
        <p14:creationId xmlns:p14="http://schemas.microsoft.com/office/powerpoint/2010/main" val="10226797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D:\VKU\Trong dong1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2161" b="-13576"/>
              </a:stretch>
            </a:blipFill>
          </p:spPr>
          <p:txBody>
            <a:bodyPr/>
            <a:lstStyle/>
            <a:p>
              <a:endParaRPr lang="en-VN" dirty="0">
                <a:latin typeface="Palatino" panose="020B0604020202020204" charset="0"/>
              </a:endParaRPr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83326" y="197992"/>
            <a:ext cx="2656254" cy="1656938"/>
            <a:chOff x="0" y="0"/>
            <a:chExt cx="3541672" cy="2209251"/>
          </a:xfrm>
        </p:grpSpPr>
        <p:sp>
          <p:nvSpPr>
            <p:cNvPr id="5" name="Freeform 5" descr="D:\VKU\Logo VKU moi.png"/>
            <p:cNvSpPr/>
            <p:nvPr/>
          </p:nvSpPr>
          <p:spPr>
            <a:xfrm>
              <a:off x="0" y="0"/>
              <a:ext cx="3541649" cy="2209292"/>
            </a:xfrm>
            <a:custGeom>
              <a:avLst/>
              <a:gdLst/>
              <a:ahLst/>
              <a:cxnLst/>
              <a:rect l="l" t="t" r="r" b="b"/>
              <a:pathLst>
                <a:path w="3541649" h="2209292">
                  <a:moveTo>
                    <a:pt x="0" y="0"/>
                  </a:moveTo>
                  <a:lnTo>
                    <a:pt x="3541649" y="0"/>
                  </a:lnTo>
                  <a:lnTo>
                    <a:pt x="3541649" y="2209292"/>
                  </a:lnTo>
                  <a:lnTo>
                    <a:pt x="0" y="2209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4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513766" y="185478"/>
            <a:ext cx="9319800" cy="1669452"/>
            <a:chOff x="0" y="0"/>
            <a:chExt cx="12426400" cy="2225936"/>
          </a:xfrm>
        </p:grpSpPr>
        <p:sp>
          <p:nvSpPr>
            <p:cNvPr id="7" name="Freeform 7" descr="D:\VKU\Ten truong VKU.png"/>
            <p:cNvSpPr/>
            <p:nvPr/>
          </p:nvSpPr>
          <p:spPr>
            <a:xfrm>
              <a:off x="0" y="0"/>
              <a:ext cx="12426442" cy="2225929"/>
            </a:xfrm>
            <a:custGeom>
              <a:avLst/>
              <a:gdLst/>
              <a:ahLst/>
              <a:cxnLst/>
              <a:rect l="l" t="t" r="r" b="b"/>
              <a:pathLst>
                <a:path w="12426442" h="2225929">
                  <a:moveTo>
                    <a:pt x="0" y="0"/>
                  </a:moveTo>
                  <a:lnTo>
                    <a:pt x="12426442" y="0"/>
                  </a:lnTo>
                  <a:lnTo>
                    <a:pt x="12426442" y="2225929"/>
                  </a:lnTo>
                  <a:lnTo>
                    <a:pt x="0" y="2225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-97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0" y="9795186"/>
            <a:ext cx="18288000" cy="288688"/>
            <a:chOff x="0" y="0"/>
            <a:chExt cx="24384000" cy="3849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384000" cy="384937"/>
            </a:xfrm>
            <a:custGeom>
              <a:avLst/>
              <a:gdLst/>
              <a:ahLst/>
              <a:cxnLst/>
              <a:rect l="l" t="t" r="r" b="b"/>
              <a:pathLst>
                <a:path w="24384000" h="384937">
                  <a:moveTo>
                    <a:pt x="0" y="0"/>
                  </a:moveTo>
                  <a:lnTo>
                    <a:pt x="24384000" y="0"/>
                  </a:lnTo>
                  <a:lnTo>
                    <a:pt x="24384000" y="384937"/>
                  </a:lnTo>
                  <a:lnTo>
                    <a:pt x="0" y="384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27755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0" y="2030554"/>
            <a:ext cx="18288000" cy="91438"/>
            <a:chOff x="0" y="0"/>
            <a:chExt cx="24384000" cy="12191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121920"/>
            </a:xfrm>
            <a:custGeom>
              <a:avLst/>
              <a:gdLst/>
              <a:ahLst/>
              <a:cxnLst/>
              <a:rect l="l" t="t" r="r" b="b"/>
              <a:pathLst>
                <a:path w="24384000" h="121920">
                  <a:moveTo>
                    <a:pt x="0" y="0"/>
                  </a:moveTo>
                  <a:lnTo>
                    <a:pt x="24384000" y="0"/>
                  </a:lnTo>
                  <a:lnTo>
                    <a:pt x="24384000" y="121920"/>
                  </a:lnTo>
                  <a:lnTo>
                    <a:pt x="0" y="121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303361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564990" y="2492131"/>
            <a:ext cx="17860188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28700" indent="-1028700" algn="just">
              <a:lnSpc>
                <a:spcPts val="5400"/>
              </a:lnSpc>
              <a:buFont typeface="+mj-lt"/>
              <a:buAutoNum type="romanUcPeriod" startAt="7"/>
            </a:pPr>
            <a:r>
              <a:rPr lang="en-US" sz="4500" dirty="0" smtClean="0">
                <a:solidFill>
                  <a:srgbClr val="C00000"/>
                </a:solidFill>
                <a:latin typeface="Palatino" panose="020B0604020202020204" charset="0"/>
                <a:ea typeface="Palatino" pitchFamily="2" charset="77"/>
                <a:cs typeface="Times New Roman" panose="02020603050405020304" pitchFamily="18" charset="0"/>
                <a:sym typeface="Arimo"/>
              </a:rPr>
              <a:t>EVALUATION &amp; FUTURE DEVELOPMENT</a:t>
            </a:r>
            <a:endParaRPr lang="en-US" sz="4500" dirty="0">
              <a:solidFill>
                <a:srgbClr val="C00000"/>
              </a:solidFill>
              <a:latin typeface="Palatino" panose="020B0604020202020204" charset="0"/>
              <a:ea typeface="Palatino" pitchFamily="2" charset="77"/>
              <a:cs typeface="Times New Roman" panose="02020603050405020304" pitchFamily="18" charset="0"/>
              <a:sym typeface="Arim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83326" y="3566029"/>
            <a:ext cx="17217351" cy="29238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3587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sz="2599" b="1" dirty="0" smtClean="0">
                <a:solidFill>
                  <a:srgbClr val="000000"/>
                </a:solidFill>
                <a:latin typeface="Palatino Bold" panose="020B0604020202020204" charset="0"/>
                <a:ea typeface="Palatino Bold"/>
                <a:cs typeface="Palatino Bold" panose="020B0604020202020204" charset="0"/>
                <a:sym typeface="Palatino Bold"/>
              </a:rPr>
              <a:t>Achieved Results</a:t>
            </a:r>
          </a:p>
          <a:p>
            <a:pPr marL="457200" indent="-457200">
              <a:lnSpc>
                <a:spcPts val="3587"/>
              </a:lnSpc>
              <a:buFont typeface="Arial" panose="020B0604020202020204" pitchFamily="34" charset="0"/>
              <a:buChar char="•"/>
            </a:pP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Developed </a:t>
            </a:r>
            <a:r>
              <a:rPr lang="en-US" sz="2500" b="1" dirty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daily and hourly weather forecasting </a:t>
            </a: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models.</a:t>
            </a:r>
          </a:p>
          <a:p>
            <a:pPr marL="457200" indent="-457200">
              <a:lnSpc>
                <a:spcPts val="3587"/>
              </a:lnSpc>
              <a:buFont typeface="Arial" panose="020B0604020202020204" pitchFamily="34" charset="0"/>
              <a:buChar char="•"/>
            </a:pP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Successfully </a:t>
            </a:r>
            <a:r>
              <a:rPr lang="en-US" sz="2500" b="1" dirty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implemented multivariate time series forecasting using </a:t>
            </a: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LSTM.</a:t>
            </a:r>
          </a:p>
          <a:p>
            <a:pPr marL="457200" indent="-457200">
              <a:lnSpc>
                <a:spcPts val="3587"/>
              </a:lnSpc>
              <a:buFont typeface="Arial" panose="020B0604020202020204" pitchFamily="34" charset="0"/>
              <a:buChar char="•"/>
            </a:pP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Built </a:t>
            </a:r>
            <a:r>
              <a:rPr lang="en-US" sz="2500" b="1" dirty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a weather-based agricultural recommendation </a:t>
            </a: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system.</a:t>
            </a:r>
          </a:p>
          <a:p>
            <a:pPr marL="457200" indent="-457200">
              <a:lnSpc>
                <a:spcPts val="3587"/>
              </a:lnSpc>
              <a:buFont typeface="Arial" panose="020B0604020202020204" pitchFamily="34" charset="0"/>
              <a:buChar char="•"/>
            </a:pP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Integrated </a:t>
            </a:r>
            <a:r>
              <a:rPr lang="en-US" sz="2500" b="1" dirty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an AI </a:t>
            </a:r>
            <a:r>
              <a:rPr lang="en-US" sz="2500" b="1" dirty="0" err="1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chatbot</a:t>
            </a:r>
            <a:r>
              <a:rPr lang="en-US" sz="2500" b="1" dirty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 for consultation and </a:t>
            </a: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explanation.</a:t>
            </a:r>
          </a:p>
          <a:p>
            <a:pPr marL="457200" indent="-457200">
              <a:lnSpc>
                <a:spcPts val="3587"/>
              </a:lnSpc>
              <a:buFont typeface="Arial" panose="020B0604020202020204" pitchFamily="34" charset="0"/>
              <a:buChar char="•"/>
            </a:pP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Completed </a:t>
            </a:r>
            <a:r>
              <a:rPr lang="en-US" sz="2500" b="1" dirty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a functional system </a:t>
            </a: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demo.</a:t>
            </a:r>
          </a:p>
        </p:txBody>
      </p:sp>
    </p:spTree>
    <p:extLst>
      <p:ext uri="{BB962C8B-B14F-4D97-AF65-F5344CB8AC3E}">
        <p14:creationId xmlns:p14="http://schemas.microsoft.com/office/powerpoint/2010/main" val="27937306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D:\VKU\Trong dong1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2161" b="-13576"/>
              </a:stretch>
            </a:blipFill>
          </p:spPr>
          <p:txBody>
            <a:bodyPr/>
            <a:lstStyle/>
            <a:p>
              <a:endParaRPr lang="en-VN" dirty="0">
                <a:latin typeface="Palatino" panose="020B0604020202020204" charset="0"/>
              </a:endParaRPr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83326" y="197992"/>
            <a:ext cx="2656254" cy="1656938"/>
            <a:chOff x="0" y="0"/>
            <a:chExt cx="3541672" cy="2209251"/>
          </a:xfrm>
        </p:grpSpPr>
        <p:sp>
          <p:nvSpPr>
            <p:cNvPr id="5" name="Freeform 5" descr="D:\VKU\Logo VKU moi.png"/>
            <p:cNvSpPr/>
            <p:nvPr/>
          </p:nvSpPr>
          <p:spPr>
            <a:xfrm>
              <a:off x="0" y="0"/>
              <a:ext cx="3541649" cy="2209292"/>
            </a:xfrm>
            <a:custGeom>
              <a:avLst/>
              <a:gdLst/>
              <a:ahLst/>
              <a:cxnLst/>
              <a:rect l="l" t="t" r="r" b="b"/>
              <a:pathLst>
                <a:path w="3541649" h="2209292">
                  <a:moveTo>
                    <a:pt x="0" y="0"/>
                  </a:moveTo>
                  <a:lnTo>
                    <a:pt x="3541649" y="0"/>
                  </a:lnTo>
                  <a:lnTo>
                    <a:pt x="3541649" y="2209292"/>
                  </a:lnTo>
                  <a:lnTo>
                    <a:pt x="0" y="2209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4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513766" y="185478"/>
            <a:ext cx="9319800" cy="1669452"/>
            <a:chOff x="0" y="0"/>
            <a:chExt cx="12426400" cy="2225936"/>
          </a:xfrm>
        </p:grpSpPr>
        <p:sp>
          <p:nvSpPr>
            <p:cNvPr id="7" name="Freeform 7" descr="D:\VKU\Ten truong VKU.png"/>
            <p:cNvSpPr/>
            <p:nvPr/>
          </p:nvSpPr>
          <p:spPr>
            <a:xfrm>
              <a:off x="0" y="0"/>
              <a:ext cx="12426442" cy="2225929"/>
            </a:xfrm>
            <a:custGeom>
              <a:avLst/>
              <a:gdLst/>
              <a:ahLst/>
              <a:cxnLst/>
              <a:rect l="l" t="t" r="r" b="b"/>
              <a:pathLst>
                <a:path w="12426442" h="2225929">
                  <a:moveTo>
                    <a:pt x="0" y="0"/>
                  </a:moveTo>
                  <a:lnTo>
                    <a:pt x="12426442" y="0"/>
                  </a:lnTo>
                  <a:lnTo>
                    <a:pt x="12426442" y="2225929"/>
                  </a:lnTo>
                  <a:lnTo>
                    <a:pt x="0" y="2225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-97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0" y="9795186"/>
            <a:ext cx="18288000" cy="288688"/>
            <a:chOff x="0" y="0"/>
            <a:chExt cx="24384000" cy="3849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384000" cy="384937"/>
            </a:xfrm>
            <a:custGeom>
              <a:avLst/>
              <a:gdLst/>
              <a:ahLst/>
              <a:cxnLst/>
              <a:rect l="l" t="t" r="r" b="b"/>
              <a:pathLst>
                <a:path w="24384000" h="384937">
                  <a:moveTo>
                    <a:pt x="0" y="0"/>
                  </a:moveTo>
                  <a:lnTo>
                    <a:pt x="24384000" y="0"/>
                  </a:lnTo>
                  <a:lnTo>
                    <a:pt x="24384000" y="384937"/>
                  </a:lnTo>
                  <a:lnTo>
                    <a:pt x="0" y="384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27755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0" y="2030554"/>
            <a:ext cx="18288000" cy="91438"/>
            <a:chOff x="0" y="0"/>
            <a:chExt cx="24384000" cy="12191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121920"/>
            </a:xfrm>
            <a:custGeom>
              <a:avLst/>
              <a:gdLst/>
              <a:ahLst/>
              <a:cxnLst/>
              <a:rect l="l" t="t" r="r" b="b"/>
              <a:pathLst>
                <a:path w="24384000" h="121920">
                  <a:moveTo>
                    <a:pt x="0" y="0"/>
                  </a:moveTo>
                  <a:lnTo>
                    <a:pt x="24384000" y="0"/>
                  </a:lnTo>
                  <a:lnTo>
                    <a:pt x="24384000" y="121920"/>
                  </a:lnTo>
                  <a:lnTo>
                    <a:pt x="0" y="121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303361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564990" y="2492131"/>
            <a:ext cx="17860188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28700" indent="-1028700" algn="just">
              <a:lnSpc>
                <a:spcPts val="5400"/>
              </a:lnSpc>
              <a:buFont typeface="+mj-lt"/>
              <a:buAutoNum type="romanUcPeriod" startAt="7"/>
            </a:pPr>
            <a:r>
              <a:rPr lang="en-US" sz="4500" dirty="0" smtClean="0">
                <a:solidFill>
                  <a:srgbClr val="C00000"/>
                </a:solidFill>
                <a:latin typeface="Palatino" panose="020B0604020202020204" charset="0"/>
                <a:ea typeface="Palatino" pitchFamily="2" charset="77"/>
                <a:cs typeface="Times New Roman" panose="02020603050405020304" pitchFamily="18" charset="0"/>
                <a:sym typeface="Arimo"/>
              </a:rPr>
              <a:t>EVALUATION &amp; FUTURE DEVELOPMENT</a:t>
            </a:r>
            <a:endParaRPr lang="en-US" sz="4500" dirty="0">
              <a:solidFill>
                <a:srgbClr val="C00000"/>
              </a:solidFill>
              <a:latin typeface="Palatino" panose="020B0604020202020204" charset="0"/>
              <a:ea typeface="Palatino" pitchFamily="2" charset="77"/>
              <a:cs typeface="Times New Roman" panose="02020603050405020304" pitchFamily="18" charset="0"/>
              <a:sym typeface="Arim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83326" y="3566029"/>
            <a:ext cx="17217351" cy="29238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3587"/>
              </a:lnSpc>
              <a:spcAft>
                <a:spcPts val="1200"/>
              </a:spcAft>
              <a:buFont typeface="+mj-lt"/>
              <a:buAutoNum type="arabicPeriod" startAt="2"/>
            </a:pPr>
            <a:r>
              <a:rPr lang="en-US" sz="2599" b="1" dirty="0" smtClean="0">
                <a:solidFill>
                  <a:srgbClr val="000000"/>
                </a:solidFill>
                <a:latin typeface="Palatino Bold" panose="020B0604020202020204" charset="0"/>
                <a:ea typeface="Palatino Bold"/>
                <a:cs typeface="Palatino Bold" panose="020B0604020202020204" charset="0"/>
                <a:sym typeface="Palatino Bold"/>
              </a:rPr>
              <a:t>Limitations</a:t>
            </a:r>
          </a:p>
          <a:p>
            <a:pPr marL="457200" indent="-457200">
              <a:lnSpc>
                <a:spcPts val="3587"/>
              </a:lnSpc>
              <a:buFont typeface="Arial" panose="020B0604020202020204" pitchFamily="34" charset="0"/>
              <a:buChar char="•"/>
            </a:pP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Weather data is limited and does not fully cover extreme conditions.</a:t>
            </a:r>
          </a:p>
          <a:p>
            <a:pPr marL="457200" indent="-457200">
              <a:lnSpc>
                <a:spcPts val="3587"/>
              </a:lnSpc>
              <a:buFont typeface="Arial" panose="020B0604020202020204" pitchFamily="34" charset="0"/>
              <a:buChar char="•"/>
            </a:pP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Model accuracy may decrease under highly unstable weather patterns.</a:t>
            </a:r>
          </a:p>
          <a:p>
            <a:pPr marL="457200" indent="-457200">
              <a:lnSpc>
                <a:spcPts val="3587"/>
              </a:lnSpc>
              <a:buFont typeface="Arial" panose="020B0604020202020204" pitchFamily="34" charset="0"/>
              <a:buChar char="•"/>
            </a:pP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The recommendation system has not been validated through long-term real-world deployment.</a:t>
            </a:r>
          </a:p>
          <a:p>
            <a:pPr marL="457200" indent="-457200">
              <a:lnSpc>
                <a:spcPts val="3587"/>
              </a:lnSpc>
              <a:buFont typeface="Arial" panose="020B0604020202020204" pitchFamily="34" charset="0"/>
              <a:buChar char="•"/>
            </a:pP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The </a:t>
            </a:r>
            <a:r>
              <a:rPr lang="en-US" sz="2500" b="1" dirty="0" err="1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chatbot</a:t>
            </a: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 lacks adaptive and self-learning capabilities.</a:t>
            </a:r>
          </a:p>
          <a:p>
            <a:pPr marL="457200" indent="-457200">
              <a:lnSpc>
                <a:spcPts val="3587"/>
              </a:lnSpc>
              <a:buFont typeface="Arial" panose="020B0604020202020204" pitchFamily="34" charset="0"/>
              <a:buChar char="•"/>
            </a:pP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System performance and scalability are still limited.</a:t>
            </a:r>
          </a:p>
        </p:txBody>
      </p:sp>
    </p:spTree>
    <p:extLst>
      <p:ext uri="{BB962C8B-B14F-4D97-AF65-F5344CB8AC3E}">
        <p14:creationId xmlns:p14="http://schemas.microsoft.com/office/powerpoint/2010/main" val="730594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D:\VKU\Trong dong1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2161" b="-13576"/>
              </a:stretch>
            </a:blipFill>
          </p:spPr>
          <p:txBody>
            <a:bodyPr/>
            <a:lstStyle/>
            <a:p>
              <a:endParaRPr lang="en-VN" dirty="0">
                <a:latin typeface="Palatino" panose="020B0604020202020204" charset="0"/>
              </a:endParaRPr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83326" y="197992"/>
            <a:ext cx="2656254" cy="1656938"/>
            <a:chOff x="0" y="0"/>
            <a:chExt cx="3541672" cy="2209251"/>
          </a:xfrm>
        </p:grpSpPr>
        <p:sp>
          <p:nvSpPr>
            <p:cNvPr id="5" name="Freeform 5" descr="D:\VKU\Logo VKU moi.png"/>
            <p:cNvSpPr/>
            <p:nvPr/>
          </p:nvSpPr>
          <p:spPr>
            <a:xfrm>
              <a:off x="0" y="0"/>
              <a:ext cx="3541649" cy="2209292"/>
            </a:xfrm>
            <a:custGeom>
              <a:avLst/>
              <a:gdLst/>
              <a:ahLst/>
              <a:cxnLst/>
              <a:rect l="l" t="t" r="r" b="b"/>
              <a:pathLst>
                <a:path w="3541649" h="2209292">
                  <a:moveTo>
                    <a:pt x="0" y="0"/>
                  </a:moveTo>
                  <a:lnTo>
                    <a:pt x="3541649" y="0"/>
                  </a:lnTo>
                  <a:lnTo>
                    <a:pt x="3541649" y="2209292"/>
                  </a:lnTo>
                  <a:lnTo>
                    <a:pt x="0" y="2209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4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513766" y="185478"/>
            <a:ext cx="9319800" cy="1669452"/>
            <a:chOff x="0" y="0"/>
            <a:chExt cx="12426400" cy="2225936"/>
          </a:xfrm>
        </p:grpSpPr>
        <p:sp>
          <p:nvSpPr>
            <p:cNvPr id="7" name="Freeform 7" descr="D:\VKU\Ten truong VKU.png"/>
            <p:cNvSpPr/>
            <p:nvPr/>
          </p:nvSpPr>
          <p:spPr>
            <a:xfrm>
              <a:off x="0" y="0"/>
              <a:ext cx="12426442" cy="2225929"/>
            </a:xfrm>
            <a:custGeom>
              <a:avLst/>
              <a:gdLst/>
              <a:ahLst/>
              <a:cxnLst/>
              <a:rect l="l" t="t" r="r" b="b"/>
              <a:pathLst>
                <a:path w="12426442" h="2225929">
                  <a:moveTo>
                    <a:pt x="0" y="0"/>
                  </a:moveTo>
                  <a:lnTo>
                    <a:pt x="12426442" y="0"/>
                  </a:lnTo>
                  <a:lnTo>
                    <a:pt x="12426442" y="2225929"/>
                  </a:lnTo>
                  <a:lnTo>
                    <a:pt x="0" y="2225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-97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0" y="9795186"/>
            <a:ext cx="18288000" cy="288688"/>
            <a:chOff x="0" y="0"/>
            <a:chExt cx="24384000" cy="3849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384000" cy="384937"/>
            </a:xfrm>
            <a:custGeom>
              <a:avLst/>
              <a:gdLst/>
              <a:ahLst/>
              <a:cxnLst/>
              <a:rect l="l" t="t" r="r" b="b"/>
              <a:pathLst>
                <a:path w="24384000" h="384937">
                  <a:moveTo>
                    <a:pt x="0" y="0"/>
                  </a:moveTo>
                  <a:lnTo>
                    <a:pt x="24384000" y="0"/>
                  </a:lnTo>
                  <a:lnTo>
                    <a:pt x="24384000" y="384937"/>
                  </a:lnTo>
                  <a:lnTo>
                    <a:pt x="0" y="384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27755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0" y="2030554"/>
            <a:ext cx="18288000" cy="91438"/>
            <a:chOff x="0" y="0"/>
            <a:chExt cx="24384000" cy="12191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121920"/>
            </a:xfrm>
            <a:custGeom>
              <a:avLst/>
              <a:gdLst/>
              <a:ahLst/>
              <a:cxnLst/>
              <a:rect l="l" t="t" r="r" b="b"/>
              <a:pathLst>
                <a:path w="24384000" h="121920">
                  <a:moveTo>
                    <a:pt x="0" y="0"/>
                  </a:moveTo>
                  <a:lnTo>
                    <a:pt x="24384000" y="0"/>
                  </a:lnTo>
                  <a:lnTo>
                    <a:pt x="24384000" y="121920"/>
                  </a:lnTo>
                  <a:lnTo>
                    <a:pt x="0" y="121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303361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564990" y="2492131"/>
            <a:ext cx="17860188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28700" indent="-1028700" algn="just">
              <a:lnSpc>
                <a:spcPts val="5400"/>
              </a:lnSpc>
              <a:buFont typeface="+mj-lt"/>
              <a:buAutoNum type="romanUcPeriod" startAt="7"/>
            </a:pPr>
            <a:r>
              <a:rPr lang="en-US" sz="4500" dirty="0" smtClean="0">
                <a:solidFill>
                  <a:srgbClr val="C00000"/>
                </a:solidFill>
                <a:latin typeface="Palatino" panose="020B0604020202020204" charset="0"/>
                <a:ea typeface="Palatino" pitchFamily="2" charset="77"/>
                <a:cs typeface="Times New Roman" panose="02020603050405020304" pitchFamily="18" charset="0"/>
                <a:sym typeface="Arimo"/>
              </a:rPr>
              <a:t>EVALUATION &amp; FUTURE DEVELOPMENT</a:t>
            </a:r>
            <a:endParaRPr lang="en-US" sz="4500" dirty="0">
              <a:solidFill>
                <a:srgbClr val="C00000"/>
              </a:solidFill>
              <a:latin typeface="Palatino" panose="020B0604020202020204" charset="0"/>
              <a:ea typeface="Palatino" pitchFamily="2" charset="77"/>
              <a:cs typeface="Times New Roman" panose="02020603050405020304" pitchFamily="18" charset="0"/>
              <a:sym typeface="Arim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83326" y="3566029"/>
            <a:ext cx="17217351" cy="29238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3587"/>
              </a:lnSpc>
              <a:spcAft>
                <a:spcPts val="1200"/>
              </a:spcAft>
              <a:buFont typeface="+mj-lt"/>
              <a:buAutoNum type="arabicPeriod" startAt="3"/>
            </a:pPr>
            <a:r>
              <a:rPr lang="en-US" sz="2599" b="1" dirty="0" smtClean="0">
                <a:solidFill>
                  <a:srgbClr val="000000"/>
                </a:solidFill>
                <a:latin typeface="Palatino Bold" panose="020B0604020202020204" charset="0"/>
                <a:ea typeface="Palatino Bold"/>
                <a:cs typeface="Palatino Bold" panose="020B0604020202020204" charset="0"/>
                <a:sym typeface="Palatino Bold"/>
              </a:rPr>
              <a:t>Future Development</a:t>
            </a:r>
          </a:p>
          <a:p>
            <a:pPr marL="457200" indent="-457200">
              <a:lnSpc>
                <a:spcPts val="3587"/>
              </a:lnSpc>
              <a:buFont typeface="Arial" panose="020B0604020202020204" pitchFamily="34" charset="0"/>
              <a:buChar char="•"/>
            </a:pP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Expand </a:t>
            </a:r>
            <a:r>
              <a:rPr lang="en-US" sz="2500" b="1" dirty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and diversify weather data sources, including </a:t>
            </a:r>
            <a:r>
              <a:rPr lang="en-US" sz="2500" b="1" dirty="0" err="1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IoT</a:t>
            </a:r>
            <a:r>
              <a:rPr lang="en-US" sz="2500" b="1" dirty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 </a:t>
            </a: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data.</a:t>
            </a:r>
          </a:p>
          <a:p>
            <a:pPr marL="457200" indent="-457200">
              <a:lnSpc>
                <a:spcPts val="3587"/>
              </a:lnSpc>
              <a:buFont typeface="Arial" panose="020B0604020202020204" pitchFamily="34" charset="0"/>
              <a:buChar char="•"/>
            </a:pP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Apply </a:t>
            </a:r>
            <a:r>
              <a:rPr lang="en-US" sz="2500" b="1" dirty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more advanced and pre-trained deep learning </a:t>
            </a: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models.</a:t>
            </a:r>
          </a:p>
          <a:p>
            <a:pPr marL="457200" indent="-457200">
              <a:lnSpc>
                <a:spcPts val="3587"/>
              </a:lnSpc>
              <a:buFont typeface="Arial" panose="020B0604020202020204" pitchFamily="34" charset="0"/>
              <a:buChar char="•"/>
            </a:pP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Improve </a:t>
            </a:r>
            <a:r>
              <a:rPr lang="en-US" sz="2500" b="1" dirty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forecasting accuracy and model </a:t>
            </a: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robustness.</a:t>
            </a:r>
          </a:p>
          <a:p>
            <a:pPr marL="457200" indent="-457200">
              <a:lnSpc>
                <a:spcPts val="3587"/>
              </a:lnSpc>
              <a:buFont typeface="Arial" panose="020B0604020202020204" pitchFamily="34" charset="0"/>
              <a:buChar char="•"/>
            </a:pP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Develop </a:t>
            </a:r>
            <a:r>
              <a:rPr lang="en-US" sz="2500" b="1" dirty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online learning mechanisms for the </a:t>
            </a:r>
            <a:r>
              <a:rPr lang="en-US" sz="2500" b="1" dirty="0" err="1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chatbot</a:t>
            </a: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.</a:t>
            </a:r>
          </a:p>
          <a:p>
            <a:pPr marL="457200" indent="-457200">
              <a:lnSpc>
                <a:spcPts val="3587"/>
              </a:lnSpc>
              <a:buFont typeface="Arial" panose="020B0604020202020204" pitchFamily="34" charset="0"/>
              <a:buChar char="•"/>
            </a:pP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Optimize </a:t>
            </a:r>
            <a:r>
              <a:rPr lang="en-US" sz="2500" b="1" dirty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system performance and </a:t>
            </a: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scalability.</a:t>
            </a:r>
          </a:p>
        </p:txBody>
      </p:sp>
    </p:spTree>
    <p:extLst>
      <p:ext uri="{BB962C8B-B14F-4D97-AF65-F5344CB8AC3E}">
        <p14:creationId xmlns:p14="http://schemas.microsoft.com/office/powerpoint/2010/main" val="37767322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D:\VKU\Trong dong1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2161" b="-13576"/>
              </a:stretch>
            </a:blipFill>
          </p:spPr>
          <p:txBody>
            <a:bodyPr/>
            <a:lstStyle/>
            <a:p>
              <a:endParaRPr lang="en-VN" dirty="0">
                <a:latin typeface="Palatino" panose="020B0604020202020204" charset="0"/>
              </a:endParaRPr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83326" y="197992"/>
            <a:ext cx="2656254" cy="1656938"/>
            <a:chOff x="0" y="0"/>
            <a:chExt cx="3541672" cy="2209251"/>
          </a:xfrm>
        </p:grpSpPr>
        <p:sp>
          <p:nvSpPr>
            <p:cNvPr id="5" name="Freeform 5" descr="D:\VKU\Logo VKU moi.png"/>
            <p:cNvSpPr/>
            <p:nvPr/>
          </p:nvSpPr>
          <p:spPr>
            <a:xfrm>
              <a:off x="0" y="0"/>
              <a:ext cx="3541649" cy="2209292"/>
            </a:xfrm>
            <a:custGeom>
              <a:avLst/>
              <a:gdLst/>
              <a:ahLst/>
              <a:cxnLst/>
              <a:rect l="l" t="t" r="r" b="b"/>
              <a:pathLst>
                <a:path w="3541649" h="2209292">
                  <a:moveTo>
                    <a:pt x="0" y="0"/>
                  </a:moveTo>
                  <a:lnTo>
                    <a:pt x="3541649" y="0"/>
                  </a:lnTo>
                  <a:lnTo>
                    <a:pt x="3541649" y="2209292"/>
                  </a:lnTo>
                  <a:lnTo>
                    <a:pt x="0" y="2209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4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513766" y="185478"/>
            <a:ext cx="9319800" cy="1669452"/>
            <a:chOff x="0" y="0"/>
            <a:chExt cx="12426400" cy="2225936"/>
          </a:xfrm>
        </p:grpSpPr>
        <p:sp>
          <p:nvSpPr>
            <p:cNvPr id="7" name="Freeform 7" descr="D:\VKU\Ten truong VKU.png"/>
            <p:cNvSpPr/>
            <p:nvPr/>
          </p:nvSpPr>
          <p:spPr>
            <a:xfrm>
              <a:off x="0" y="0"/>
              <a:ext cx="12426442" cy="2225929"/>
            </a:xfrm>
            <a:custGeom>
              <a:avLst/>
              <a:gdLst/>
              <a:ahLst/>
              <a:cxnLst/>
              <a:rect l="l" t="t" r="r" b="b"/>
              <a:pathLst>
                <a:path w="12426442" h="2225929">
                  <a:moveTo>
                    <a:pt x="0" y="0"/>
                  </a:moveTo>
                  <a:lnTo>
                    <a:pt x="12426442" y="0"/>
                  </a:lnTo>
                  <a:lnTo>
                    <a:pt x="12426442" y="2225929"/>
                  </a:lnTo>
                  <a:lnTo>
                    <a:pt x="0" y="2225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-97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0" y="9795186"/>
            <a:ext cx="18288000" cy="288688"/>
            <a:chOff x="0" y="0"/>
            <a:chExt cx="24384000" cy="3849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384000" cy="384937"/>
            </a:xfrm>
            <a:custGeom>
              <a:avLst/>
              <a:gdLst/>
              <a:ahLst/>
              <a:cxnLst/>
              <a:rect l="l" t="t" r="r" b="b"/>
              <a:pathLst>
                <a:path w="24384000" h="384937">
                  <a:moveTo>
                    <a:pt x="0" y="0"/>
                  </a:moveTo>
                  <a:lnTo>
                    <a:pt x="24384000" y="0"/>
                  </a:lnTo>
                  <a:lnTo>
                    <a:pt x="24384000" y="384937"/>
                  </a:lnTo>
                  <a:lnTo>
                    <a:pt x="0" y="384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27755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0" y="2030554"/>
            <a:ext cx="18288000" cy="91438"/>
            <a:chOff x="0" y="0"/>
            <a:chExt cx="24384000" cy="12191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121920"/>
            </a:xfrm>
            <a:custGeom>
              <a:avLst/>
              <a:gdLst/>
              <a:ahLst/>
              <a:cxnLst/>
              <a:rect l="l" t="t" r="r" b="b"/>
              <a:pathLst>
                <a:path w="24384000" h="121920">
                  <a:moveTo>
                    <a:pt x="0" y="0"/>
                  </a:moveTo>
                  <a:lnTo>
                    <a:pt x="24384000" y="0"/>
                  </a:lnTo>
                  <a:lnTo>
                    <a:pt x="24384000" y="121920"/>
                  </a:lnTo>
                  <a:lnTo>
                    <a:pt x="0" y="121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303361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564990" y="2492131"/>
            <a:ext cx="17860188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28700" indent="-1028700" algn="just">
              <a:lnSpc>
                <a:spcPts val="5400"/>
              </a:lnSpc>
              <a:buFont typeface="+mj-lt"/>
              <a:buAutoNum type="romanUcPeriod" startAt="7"/>
            </a:pPr>
            <a:r>
              <a:rPr lang="en-US" sz="4500" dirty="0" smtClean="0">
                <a:solidFill>
                  <a:srgbClr val="C00000"/>
                </a:solidFill>
                <a:latin typeface="Palatino" panose="020B0604020202020204" charset="0"/>
                <a:ea typeface="Palatino" pitchFamily="2" charset="77"/>
                <a:cs typeface="Times New Roman" panose="02020603050405020304" pitchFamily="18" charset="0"/>
                <a:sym typeface="Arimo"/>
              </a:rPr>
              <a:t>EVALUATION &amp; FUTURE DEVELOPMENT</a:t>
            </a:r>
            <a:endParaRPr lang="en-US" sz="4500" dirty="0">
              <a:solidFill>
                <a:srgbClr val="C00000"/>
              </a:solidFill>
              <a:latin typeface="Palatino" panose="020B0604020202020204" charset="0"/>
              <a:ea typeface="Palatino" pitchFamily="2" charset="77"/>
              <a:cs typeface="Times New Roman" panose="02020603050405020304" pitchFamily="18" charset="0"/>
              <a:sym typeface="Arim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83327" y="3566029"/>
            <a:ext cx="15856874" cy="29238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3587"/>
              </a:lnSpc>
              <a:spcAft>
                <a:spcPts val="1200"/>
              </a:spcAft>
              <a:buFont typeface="+mj-lt"/>
              <a:buAutoNum type="arabicPeriod" startAt="4"/>
            </a:pPr>
            <a:r>
              <a:rPr lang="en-US" sz="2599" b="1" dirty="0" smtClean="0">
                <a:solidFill>
                  <a:srgbClr val="000000"/>
                </a:solidFill>
                <a:latin typeface="Palatino Bold" panose="020B0604020202020204" charset="0"/>
                <a:ea typeface="Palatino Bold"/>
                <a:cs typeface="Palatino Bold" panose="020B0604020202020204" charset="0"/>
                <a:sym typeface="Palatino Bold"/>
              </a:rPr>
              <a:t>Conclusion</a:t>
            </a:r>
          </a:p>
          <a:p>
            <a:pPr marL="457200" indent="-457200">
              <a:lnSpc>
                <a:spcPts val="3587"/>
              </a:lnSpc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This project developed a weather forecasting and agricultural recommendation system using Machine Learning, Deep Learning, and an AI </a:t>
            </a:r>
            <a:r>
              <a:rPr lang="en-US" sz="2500" b="1" dirty="0" err="1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chatbot</a:t>
            </a: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.</a:t>
            </a:r>
          </a:p>
          <a:p>
            <a:pPr marL="457200" indent="-457200">
              <a:lnSpc>
                <a:spcPts val="3587"/>
              </a:lnSpc>
              <a:buFont typeface="Arial" panose="020B0604020202020204" pitchFamily="34" charset="0"/>
              <a:buChar char="•"/>
            </a:pP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The </a:t>
            </a:r>
            <a:r>
              <a:rPr lang="en-US" sz="2500" b="1" dirty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system supports agricultural decision-making and shows strong practical </a:t>
            </a: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potential.</a:t>
            </a:r>
          </a:p>
          <a:p>
            <a:pPr marL="457200" indent="-457200">
              <a:lnSpc>
                <a:spcPts val="3587"/>
              </a:lnSpc>
              <a:buFont typeface="Arial" panose="020B0604020202020204" pitchFamily="34" charset="0"/>
              <a:buChar char="•"/>
            </a:pP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Future </a:t>
            </a:r>
            <a:r>
              <a:rPr lang="en-US" sz="2500" b="1" dirty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work includes multi-crop and multi-region support, personalized recommendations, real-world deployment, and evolving into a smart agriculture </a:t>
            </a: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platform.</a:t>
            </a:r>
          </a:p>
        </p:txBody>
      </p:sp>
    </p:spTree>
    <p:extLst>
      <p:ext uri="{BB962C8B-B14F-4D97-AF65-F5344CB8AC3E}">
        <p14:creationId xmlns:p14="http://schemas.microsoft.com/office/powerpoint/2010/main" val="20539680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D:\VKU\Trong dong1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2161" b="-13576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83326" y="197992"/>
            <a:ext cx="2656254" cy="1656938"/>
            <a:chOff x="0" y="0"/>
            <a:chExt cx="3541672" cy="2209251"/>
          </a:xfrm>
        </p:grpSpPr>
        <p:sp>
          <p:nvSpPr>
            <p:cNvPr id="5" name="Freeform 5" descr="D:\VKU\Logo VKU moi.png"/>
            <p:cNvSpPr/>
            <p:nvPr/>
          </p:nvSpPr>
          <p:spPr>
            <a:xfrm>
              <a:off x="0" y="0"/>
              <a:ext cx="3541649" cy="2209292"/>
            </a:xfrm>
            <a:custGeom>
              <a:avLst/>
              <a:gdLst/>
              <a:ahLst/>
              <a:cxnLst/>
              <a:rect l="l" t="t" r="r" b="b"/>
              <a:pathLst>
                <a:path w="3541649" h="2209292">
                  <a:moveTo>
                    <a:pt x="0" y="0"/>
                  </a:moveTo>
                  <a:lnTo>
                    <a:pt x="3541649" y="0"/>
                  </a:lnTo>
                  <a:lnTo>
                    <a:pt x="3541649" y="2209292"/>
                  </a:lnTo>
                  <a:lnTo>
                    <a:pt x="0" y="2209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4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513766" y="185478"/>
            <a:ext cx="9319800" cy="1669452"/>
            <a:chOff x="0" y="0"/>
            <a:chExt cx="12426400" cy="2225936"/>
          </a:xfrm>
        </p:grpSpPr>
        <p:sp>
          <p:nvSpPr>
            <p:cNvPr id="7" name="Freeform 7" descr="D:\VKU\Ten truong VKU.png"/>
            <p:cNvSpPr/>
            <p:nvPr/>
          </p:nvSpPr>
          <p:spPr>
            <a:xfrm>
              <a:off x="0" y="0"/>
              <a:ext cx="12426442" cy="2225929"/>
            </a:xfrm>
            <a:custGeom>
              <a:avLst/>
              <a:gdLst/>
              <a:ahLst/>
              <a:cxnLst/>
              <a:rect l="l" t="t" r="r" b="b"/>
              <a:pathLst>
                <a:path w="12426442" h="2225929">
                  <a:moveTo>
                    <a:pt x="0" y="0"/>
                  </a:moveTo>
                  <a:lnTo>
                    <a:pt x="12426442" y="0"/>
                  </a:lnTo>
                  <a:lnTo>
                    <a:pt x="12426442" y="2225929"/>
                  </a:lnTo>
                  <a:lnTo>
                    <a:pt x="0" y="2225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-97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0" y="9795186"/>
            <a:ext cx="18288000" cy="288688"/>
            <a:chOff x="0" y="0"/>
            <a:chExt cx="24384000" cy="3849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384000" cy="384937"/>
            </a:xfrm>
            <a:custGeom>
              <a:avLst/>
              <a:gdLst/>
              <a:ahLst/>
              <a:cxnLst/>
              <a:rect l="l" t="t" r="r" b="b"/>
              <a:pathLst>
                <a:path w="24384000" h="384937">
                  <a:moveTo>
                    <a:pt x="0" y="0"/>
                  </a:moveTo>
                  <a:lnTo>
                    <a:pt x="24384000" y="0"/>
                  </a:lnTo>
                  <a:lnTo>
                    <a:pt x="24384000" y="384937"/>
                  </a:lnTo>
                  <a:lnTo>
                    <a:pt x="0" y="384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27755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0" y="2030554"/>
            <a:ext cx="18288000" cy="91438"/>
            <a:chOff x="0" y="0"/>
            <a:chExt cx="24384000" cy="12191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121920"/>
            </a:xfrm>
            <a:custGeom>
              <a:avLst/>
              <a:gdLst/>
              <a:ahLst/>
              <a:cxnLst/>
              <a:rect l="l" t="t" r="r" b="b"/>
              <a:pathLst>
                <a:path w="24384000" h="121920">
                  <a:moveTo>
                    <a:pt x="0" y="0"/>
                  </a:moveTo>
                  <a:lnTo>
                    <a:pt x="24384000" y="0"/>
                  </a:lnTo>
                  <a:lnTo>
                    <a:pt x="24384000" y="121920"/>
                  </a:lnTo>
                  <a:lnTo>
                    <a:pt x="0" y="121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303361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21106" y="4534823"/>
            <a:ext cx="18105120" cy="1104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b="1" dirty="0">
                <a:solidFill>
                  <a:srgbClr val="C00000"/>
                </a:solidFill>
                <a:latin typeface="Palatino" panose="020B0604020202020204" charset="0"/>
                <a:ea typeface="Palatino" pitchFamily="2" charset="77"/>
                <a:cs typeface="Palatino Bold" panose="020B0604020202020204" charset="0"/>
                <a:sym typeface="Arimo"/>
              </a:rPr>
              <a:t>THANK YOU FOR YOUR LISTENING!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12700"/>
            <a:ext cx="18288000" cy="10287000"/>
            <a:chOff x="0" y="0"/>
            <a:chExt cx="24384000" cy="13716000"/>
          </a:xfrm>
        </p:grpSpPr>
        <p:sp>
          <p:nvSpPr>
            <p:cNvPr id="3" name="Freeform 3" descr="D:\VKU\Trong dong1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2161" b="-13576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83326" y="197992"/>
            <a:ext cx="2656254" cy="1656938"/>
            <a:chOff x="0" y="0"/>
            <a:chExt cx="3541672" cy="2209251"/>
          </a:xfrm>
        </p:grpSpPr>
        <p:sp>
          <p:nvSpPr>
            <p:cNvPr id="5" name="Freeform 5" descr="D:\VKU\Logo VKU moi.png"/>
            <p:cNvSpPr/>
            <p:nvPr/>
          </p:nvSpPr>
          <p:spPr>
            <a:xfrm>
              <a:off x="0" y="0"/>
              <a:ext cx="3541649" cy="2209292"/>
            </a:xfrm>
            <a:custGeom>
              <a:avLst/>
              <a:gdLst/>
              <a:ahLst/>
              <a:cxnLst/>
              <a:rect l="l" t="t" r="r" b="b"/>
              <a:pathLst>
                <a:path w="3541649" h="2209292">
                  <a:moveTo>
                    <a:pt x="0" y="0"/>
                  </a:moveTo>
                  <a:lnTo>
                    <a:pt x="3541649" y="0"/>
                  </a:lnTo>
                  <a:lnTo>
                    <a:pt x="3541649" y="2209292"/>
                  </a:lnTo>
                  <a:lnTo>
                    <a:pt x="0" y="2209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4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484100" y="191750"/>
            <a:ext cx="9319800" cy="1669452"/>
            <a:chOff x="0" y="0"/>
            <a:chExt cx="12426400" cy="2225936"/>
          </a:xfrm>
        </p:grpSpPr>
        <p:sp>
          <p:nvSpPr>
            <p:cNvPr id="7" name="Freeform 7" descr="D:\VKU\Ten truong VKU.png"/>
            <p:cNvSpPr/>
            <p:nvPr/>
          </p:nvSpPr>
          <p:spPr>
            <a:xfrm>
              <a:off x="0" y="0"/>
              <a:ext cx="12426442" cy="2225929"/>
            </a:xfrm>
            <a:custGeom>
              <a:avLst/>
              <a:gdLst/>
              <a:ahLst/>
              <a:cxnLst/>
              <a:rect l="l" t="t" r="r" b="b"/>
              <a:pathLst>
                <a:path w="12426442" h="2225929">
                  <a:moveTo>
                    <a:pt x="0" y="0"/>
                  </a:moveTo>
                  <a:lnTo>
                    <a:pt x="12426442" y="0"/>
                  </a:lnTo>
                  <a:lnTo>
                    <a:pt x="12426442" y="2225929"/>
                  </a:lnTo>
                  <a:lnTo>
                    <a:pt x="0" y="2225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-97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0" y="9795186"/>
            <a:ext cx="18288000" cy="288688"/>
            <a:chOff x="0" y="0"/>
            <a:chExt cx="24384000" cy="3849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384000" cy="384937"/>
            </a:xfrm>
            <a:custGeom>
              <a:avLst/>
              <a:gdLst/>
              <a:ahLst/>
              <a:cxnLst/>
              <a:rect l="l" t="t" r="r" b="b"/>
              <a:pathLst>
                <a:path w="24384000" h="384937">
                  <a:moveTo>
                    <a:pt x="0" y="0"/>
                  </a:moveTo>
                  <a:lnTo>
                    <a:pt x="24384000" y="0"/>
                  </a:lnTo>
                  <a:lnTo>
                    <a:pt x="24384000" y="384937"/>
                  </a:lnTo>
                  <a:lnTo>
                    <a:pt x="0" y="384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27755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0" y="2030554"/>
            <a:ext cx="18288000" cy="91438"/>
            <a:chOff x="0" y="0"/>
            <a:chExt cx="24384000" cy="12191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121920"/>
            </a:xfrm>
            <a:custGeom>
              <a:avLst/>
              <a:gdLst/>
              <a:ahLst/>
              <a:cxnLst/>
              <a:rect l="l" t="t" r="r" b="b"/>
              <a:pathLst>
                <a:path w="24384000" h="121920">
                  <a:moveTo>
                    <a:pt x="0" y="0"/>
                  </a:moveTo>
                  <a:lnTo>
                    <a:pt x="24384000" y="0"/>
                  </a:lnTo>
                  <a:lnTo>
                    <a:pt x="24384000" y="121920"/>
                  </a:lnTo>
                  <a:lnTo>
                    <a:pt x="0" y="121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303361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983326" y="2359230"/>
            <a:ext cx="3886200" cy="876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600"/>
              </a:lnSpc>
            </a:pPr>
            <a:r>
              <a:rPr lang="en-US" sz="5500" dirty="0">
                <a:solidFill>
                  <a:srgbClr val="C00000"/>
                </a:solidFill>
                <a:latin typeface="Palatino" panose="020B0604020202020204" charset="0"/>
                <a:ea typeface="Palatino" pitchFamily="2" charset="77"/>
                <a:cs typeface="Times New Roman" panose="02020603050405020304" pitchFamily="18" charset="0"/>
                <a:sym typeface="Arimo"/>
              </a:rPr>
              <a:t>OUTLINE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47800" y="3534849"/>
            <a:ext cx="14478133" cy="4847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3000" b="1" dirty="0" smtClean="0">
                <a:solidFill>
                  <a:srgbClr val="000000"/>
                </a:solidFill>
                <a:latin typeface="Palatino Bold" panose="020B0604020202020204" charset="0"/>
                <a:ea typeface="Palatino Bold"/>
                <a:cs typeface="Palatino Bold" panose="020B0604020202020204" charset="0"/>
                <a:sym typeface="Palatino Bold"/>
              </a:rPr>
              <a:t>Project Overview</a:t>
            </a:r>
          </a:p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3000" b="1" dirty="0" smtClean="0">
                <a:solidFill>
                  <a:srgbClr val="000000"/>
                </a:solidFill>
                <a:latin typeface="Palatino Bold" panose="020B0604020202020204" charset="0"/>
                <a:ea typeface="Palatino Bold"/>
                <a:cs typeface="Palatino Bold" panose="020B0604020202020204" charset="0"/>
                <a:sym typeface="Palatino Bold"/>
              </a:rPr>
              <a:t>Problem </a:t>
            </a:r>
            <a:r>
              <a:rPr lang="en-US" sz="3000" b="1" dirty="0">
                <a:solidFill>
                  <a:srgbClr val="000000"/>
                </a:solidFill>
                <a:latin typeface="Palatino Bold" panose="020B0604020202020204" charset="0"/>
                <a:ea typeface="Palatino Bold"/>
                <a:cs typeface="Palatino Bold" panose="020B0604020202020204" charset="0"/>
                <a:sym typeface="Palatino Bold"/>
              </a:rPr>
              <a:t>&amp; Proposed </a:t>
            </a:r>
            <a:r>
              <a:rPr lang="en-US" sz="3000" b="1" dirty="0" smtClean="0">
                <a:solidFill>
                  <a:srgbClr val="000000"/>
                </a:solidFill>
                <a:latin typeface="Palatino Bold" panose="020B0604020202020204" charset="0"/>
                <a:ea typeface="Palatino Bold"/>
                <a:cs typeface="Palatino Bold" panose="020B0604020202020204" charset="0"/>
                <a:sym typeface="Palatino Bold"/>
              </a:rPr>
              <a:t>Approach</a:t>
            </a:r>
          </a:p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3000" b="1" dirty="0" smtClean="0">
                <a:solidFill>
                  <a:srgbClr val="000000"/>
                </a:solidFill>
                <a:latin typeface="Palatino Bold" panose="020B0604020202020204" charset="0"/>
                <a:ea typeface="Palatino Bold"/>
                <a:cs typeface="Palatino Bold" panose="020B0604020202020204" charset="0"/>
                <a:sym typeface="Palatino Bold"/>
              </a:rPr>
              <a:t>System Analysis &amp; Design</a:t>
            </a:r>
          </a:p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3000" b="1" dirty="0" smtClean="0">
                <a:solidFill>
                  <a:srgbClr val="000000"/>
                </a:solidFill>
                <a:latin typeface="Palatino Bold" panose="020B0604020202020204" charset="0"/>
                <a:ea typeface="Palatino Bold"/>
                <a:cs typeface="Palatino Bold" panose="020B0604020202020204" charset="0"/>
                <a:sym typeface="Palatino Bold"/>
              </a:rPr>
              <a:t>Technologies Used </a:t>
            </a:r>
          </a:p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3000" b="1" dirty="0" smtClean="0">
                <a:solidFill>
                  <a:srgbClr val="000000"/>
                </a:solidFill>
                <a:latin typeface="Palatino Bold" panose="020B0604020202020204" charset="0"/>
                <a:ea typeface="Palatino Bold"/>
                <a:cs typeface="Palatino Bold" panose="020B0604020202020204" charset="0"/>
                <a:sym typeface="Palatino Bold"/>
              </a:rPr>
              <a:t>System </a:t>
            </a:r>
            <a:r>
              <a:rPr lang="en-US" sz="3000" b="1" dirty="0">
                <a:solidFill>
                  <a:srgbClr val="000000"/>
                </a:solidFill>
                <a:latin typeface="Palatino Bold" panose="020B0604020202020204" charset="0"/>
                <a:ea typeface="Palatino Bold"/>
                <a:cs typeface="Palatino Bold" panose="020B0604020202020204" charset="0"/>
                <a:sym typeface="Palatino Bold"/>
              </a:rPr>
              <a:t>Design &amp; </a:t>
            </a:r>
            <a:r>
              <a:rPr lang="en-US" sz="3000" b="1" dirty="0" smtClean="0">
                <a:solidFill>
                  <a:srgbClr val="000000"/>
                </a:solidFill>
                <a:latin typeface="Palatino Bold" panose="020B0604020202020204" charset="0"/>
                <a:ea typeface="Palatino Bold"/>
                <a:cs typeface="Palatino Bold" panose="020B0604020202020204" charset="0"/>
                <a:sym typeface="Palatino Bold"/>
              </a:rPr>
              <a:t>Modeling</a:t>
            </a:r>
          </a:p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3000" b="1" dirty="0">
                <a:solidFill>
                  <a:srgbClr val="000000"/>
                </a:solidFill>
                <a:latin typeface="Palatino Bold" panose="020B0604020202020204" charset="0"/>
                <a:ea typeface="Palatino Bold"/>
                <a:cs typeface="Palatino Bold" panose="020B0604020202020204" charset="0"/>
                <a:sym typeface="Palatino Bold"/>
              </a:rPr>
              <a:t>SYSTEM DEMONSTRATION </a:t>
            </a:r>
            <a:endParaRPr lang="en-US" sz="3000" b="1" dirty="0" smtClean="0">
              <a:solidFill>
                <a:srgbClr val="000000"/>
              </a:solidFill>
              <a:latin typeface="Palatino Bold" panose="020B0604020202020204" charset="0"/>
              <a:ea typeface="Palatino Bold"/>
              <a:cs typeface="Palatino Bold" panose="020B0604020202020204" charset="0"/>
              <a:sym typeface="Palatino Bold"/>
            </a:endParaRPr>
          </a:p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3000" b="1" dirty="0" smtClean="0">
                <a:solidFill>
                  <a:srgbClr val="000000"/>
                </a:solidFill>
                <a:latin typeface="Palatino Bold" panose="020B0604020202020204" charset="0"/>
                <a:ea typeface="Palatino Bold"/>
                <a:cs typeface="Palatino Bold" panose="020B0604020202020204" charset="0"/>
                <a:sym typeface="Palatino Bold"/>
              </a:rPr>
              <a:t>Evaluation </a:t>
            </a:r>
            <a:r>
              <a:rPr lang="en-US" sz="3000" b="1" dirty="0">
                <a:solidFill>
                  <a:srgbClr val="000000"/>
                </a:solidFill>
                <a:latin typeface="Palatino Bold" panose="020B0604020202020204" charset="0"/>
                <a:ea typeface="Palatino Bold"/>
                <a:cs typeface="Palatino Bold" panose="020B0604020202020204" charset="0"/>
                <a:sym typeface="Palatino Bold"/>
              </a:rPr>
              <a:t>&amp; Future </a:t>
            </a:r>
            <a:r>
              <a:rPr lang="en-US" sz="3000" b="1" dirty="0" smtClean="0">
                <a:solidFill>
                  <a:srgbClr val="000000"/>
                </a:solidFill>
                <a:latin typeface="Palatino Bold" panose="020B0604020202020204" charset="0"/>
                <a:ea typeface="Palatino Bold"/>
                <a:cs typeface="Palatino Bold" panose="020B0604020202020204" charset="0"/>
                <a:sym typeface="Palatino Bold"/>
              </a:rPr>
              <a:t>Development</a:t>
            </a:r>
            <a:endParaRPr lang="en-US" sz="3000" b="1" dirty="0">
              <a:solidFill>
                <a:srgbClr val="000000"/>
              </a:solidFill>
              <a:latin typeface="Palatino Bold" panose="020B0604020202020204" charset="0"/>
              <a:ea typeface="Palatino Bold"/>
              <a:cs typeface="Palatino Bold" panose="020B0604020202020204" charset="0"/>
              <a:sym typeface="Palatino Bold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D:\VKU\Trong dong1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2161" b="-13576"/>
              </a:stretch>
            </a:blipFill>
          </p:spPr>
          <p:txBody>
            <a:bodyPr/>
            <a:lstStyle/>
            <a:p>
              <a:endParaRPr lang="en-VN">
                <a:latin typeface="Palatino" panose="020B0604020202020204" charset="0"/>
              </a:endParaRPr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83326" y="197992"/>
            <a:ext cx="2656254" cy="1656938"/>
            <a:chOff x="0" y="0"/>
            <a:chExt cx="3541672" cy="2209251"/>
          </a:xfrm>
        </p:grpSpPr>
        <p:sp>
          <p:nvSpPr>
            <p:cNvPr id="5" name="Freeform 5" descr="D:\VKU\Logo VKU moi.png"/>
            <p:cNvSpPr/>
            <p:nvPr/>
          </p:nvSpPr>
          <p:spPr>
            <a:xfrm>
              <a:off x="0" y="0"/>
              <a:ext cx="3541649" cy="2209292"/>
            </a:xfrm>
            <a:custGeom>
              <a:avLst/>
              <a:gdLst/>
              <a:ahLst/>
              <a:cxnLst/>
              <a:rect l="l" t="t" r="r" b="b"/>
              <a:pathLst>
                <a:path w="3541649" h="2209292">
                  <a:moveTo>
                    <a:pt x="0" y="0"/>
                  </a:moveTo>
                  <a:lnTo>
                    <a:pt x="3541649" y="0"/>
                  </a:lnTo>
                  <a:lnTo>
                    <a:pt x="3541649" y="2209292"/>
                  </a:lnTo>
                  <a:lnTo>
                    <a:pt x="0" y="2209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4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513766" y="185478"/>
            <a:ext cx="9319800" cy="1669452"/>
            <a:chOff x="0" y="0"/>
            <a:chExt cx="12426400" cy="2225936"/>
          </a:xfrm>
        </p:grpSpPr>
        <p:sp>
          <p:nvSpPr>
            <p:cNvPr id="7" name="Freeform 7" descr="D:\VKU\Ten truong VKU.png"/>
            <p:cNvSpPr/>
            <p:nvPr/>
          </p:nvSpPr>
          <p:spPr>
            <a:xfrm>
              <a:off x="0" y="0"/>
              <a:ext cx="12426442" cy="2225929"/>
            </a:xfrm>
            <a:custGeom>
              <a:avLst/>
              <a:gdLst/>
              <a:ahLst/>
              <a:cxnLst/>
              <a:rect l="l" t="t" r="r" b="b"/>
              <a:pathLst>
                <a:path w="12426442" h="2225929">
                  <a:moveTo>
                    <a:pt x="0" y="0"/>
                  </a:moveTo>
                  <a:lnTo>
                    <a:pt x="12426442" y="0"/>
                  </a:lnTo>
                  <a:lnTo>
                    <a:pt x="12426442" y="2225929"/>
                  </a:lnTo>
                  <a:lnTo>
                    <a:pt x="0" y="2225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-97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0" y="9795186"/>
            <a:ext cx="18288000" cy="288688"/>
            <a:chOff x="0" y="0"/>
            <a:chExt cx="24384000" cy="3849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384000" cy="384937"/>
            </a:xfrm>
            <a:custGeom>
              <a:avLst/>
              <a:gdLst/>
              <a:ahLst/>
              <a:cxnLst/>
              <a:rect l="l" t="t" r="r" b="b"/>
              <a:pathLst>
                <a:path w="24384000" h="384937">
                  <a:moveTo>
                    <a:pt x="0" y="0"/>
                  </a:moveTo>
                  <a:lnTo>
                    <a:pt x="24384000" y="0"/>
                  </a:lnTo>
                  <a:lnTo>
                    <a:pt x="24384000" y="384937"/>
                  </a:lnTo>
                  <a:lnTo>
                    <a:pt x="0" y="384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27755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0" y="2030554"/>
            <a:ext cx="18288000" cy="91438"/>
            <a:chOff x="0" y="0"/>
            <a:chExt cx="24384000" cy="12191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121920"/>
            </a:xfrm>
            <a:custGeom>
              <a:avLst/>
              <a:gdLst/>
              <a:ahLst/>
              <a:cxnLst/>
              <a:rect l="l" t="t" r="r" b="b"/>
              <a:pathLst>
                <a:path w="24384000" h="121920">
                  <a:moveTo>
                    <a:pt x="0" y="0"/>
                  </a:moveTo>
                  <a:lnTo>
                    <a:pt x="24384000" y="0"/>
                  </a:lnTo>
                  <a:lnTo>
                    <a:pt x="24384000" y="121920"/>
                  </a:lnTo>
                  <a:lnTo>
                    <a:pt x="0" y="121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303361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406041" y="2628963"/>
            <a:ext cx="17860188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28700" indent="-1028700" algn="just">
              <a:lnSpc>
                <a:spcPts val="5400"/>
              </a:lnSpc>
              <a:buFont typeface="+mj-lt"/>
              <a:buAutoNum type="romanUcPeriod"/>
            </a:pPr>
            <a:r>
              <a:rPr lang="en-US" sz="4500" dirty="0" smtClean="0">
                <a:solidFill>
                  <a:srgbClr val="C00000"/>
                </a:solidFill>
                <a:latin typeface="Palatino" panose="020B0604020202020204" charset="0"/>
                <a:ea typeface="Palatino" pitchFamily="2" charset="77"/>
                <a:cs typeface="Times New Roman" panose="02020603050405020304" pitchFamily="18" charset="0"/>
                <a:sym typeface="Arimo"/>
              </a:rPr>
              <a:t>PROJECT OVERVIEW</a:t>
            </a:r>
            <a:endParaRPr lang="en-US" sz="4500" dirty="0">
              <a:solidFill>
                <a:srgbClr val="C00000"/>
              </a:solidFill>
              <a:latin typeface="Palatino" panose="020B0604020202020204" charset="0"/>
              <a:ea typeface="Palatino" pitchFamily="2" charset="77"/>
              <a:cs typeface="Times New Roman" panose="02020603050405020304" pitchFamily="18" charset="0"/>
              <a:sym typeface="Arim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83326" y="3828429"/>
            <a:ext cx="17217351" cy="1769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3587"/>
              </a:lnSpc>
              <a:buFont typeface="+mj-lt"/>
              <a:buAutoNum type="arabicPeriod"/>
            </a:pPr>
            <a:r>
              <a:rPr lang="en-US" sz="2599" b="1" dirty="0" smtClean="0">
                <a:solidFill>
                  <a:srgbClr val="000000"/>
                </a:solidFill>
                <a:latin typeface="Palatino Bold" panose="020B0604020202020204" charset="0"/>
                <a:ea typeface="Palatino Bold"/>
                <a:cs typeface="Palatino Bold" panose="020B0604020202020204" charset="0"/>
                <a:sym typeface="Palatino Bold"/>
              </a:rPr>
              <a:t>Background</a:t>
            </a:r>
            <a:endParaRPr lang="en-US" sz="2599" b="1" dirty="0">
              <a:solidFill>
                <a:srgbClr val="000000"/>
              </a:solidFill>
              <a:latin typeface="Palatino Bold" panose="020B0604020202020204" charset="0"/>
              <a:ea typeface="Palatino Bold"/>
              <a:cs typeface="Palatino Bold" panose="020B0604020202020204" charset="0"/>
              <a:sym typeface="Palatino Bold"/>
            </a:endParaRPr>
          </a:p>
          <a:p>
            <a:pPr marL="539749" lvl="1" indent="-269875">
              <a:lnSpc>
                <a:spcPts val="3449"/>
              </a:lnSpc>
              <a:buFont typeface="Arial"/>
              <a:buChar char="•"/>
            </a:pPr>
            <a:r>
              <a:rPr lang="en-US" sz="2499" dirty="0" smtClean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Vietnam </a:t>
            </a:r>
            <a:r>
              <a:rPr lang="en-US" sz="2499" dirty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is an agriculture-based country where crop production heavily depends on weather </a:t>
            </a:r>
            <a:r>
              <a:rPr lang="en-US" sz="2499" dirty="0" smtClean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conditions.</a:t>
            </a:r>
          </a:p>
          <a:p>
            <a:pPr marL="539749" lvl="1" indent="-269875">
              <a:lnSpc>
                <a:spcPts val="3449"/>
              </a:lnSpc>
              <a:buFont typeface="Arial"/>
              <a:buChar char="•"/>
            </a:pPr>
            <a:r>
              <a:rPr lang="en-US" sz="2499" dirty="0" smtClean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Climate </a:t>
            </a:r>
            <a:r>
              <a:rPr lang="en-US" sz="2499" dirty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change has increased weather variability, making accurate forecasting more </a:t>
            </a:r>
            <a:r>
              <a:rPr lang="en-US" sz="2499" dirty="0" smtClean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challenging.</a:t>
            </a:r>
          </a:p>
          <a:p>
            <a:pPr marL="539749" lvl="1" indent="-269875">
              <a:lnSpc>
                <a:spcPts val="3449"/>
              </a:lnSpc>
              <a:buFont typeface="Arial"/>
              <a:buChar char="•"/>
            </a:pPr>
            <a:r>
              <a:rPr lang="en-US" sz="2499" dirty="0" smtClean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Existing </a:t>
            </a:r>
            <a:r>
              <a:rPr lang="en-US" sz="2499" dirty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forecasting systems mainly provide raw information and offer limited decision support for </a:t>
            </a:r>
            <a:r>
              <a:rPr lang="en-US" sz="2499" dirty="0" smtClean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farmers.</a:t>
            </a:r>
            <a:endParaRPr lang="en-US" sz="2499" dirty="0">
              <a:solidFill>
                <a:srgbClr val="000000"/>
              </a:solidFill>
              <a:latin typeface="Palatino" panose="020B0604020202020204" charset="0"/>
              <a:ea typeface="Palatino"/>
              <a:cs typeface="Palatino"/>
              <a:sym typeface="Palatino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3326" y="6047928"/>
            <a:ext cx="17217351" cy="1769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3587"/>
              </a:lnSpc>
              <a:buFont typeface="+mj-lt"/>
              <a:buAutoNum type="arabicPeriod" startAt="2"/>
            </a:pPr>
            <a:r>
              <a:rPr lang="en-US" sz="2599" b="1" dirty="0">
                <a:solidFill>
                  <a:srgbClr val="000000"/>
                </a:solidFill>
                <a:latin typeface="Palatino Bold" panose="020B0604020202020204" charset="0"/>
                <a:ea typeface="Palatino Bold"/>
                <a:cs typeface="Palatino Bold" panose="020B0604020202020204" charset="0"/>
                <a:sym typeface="Palatino Bold"/>
              </a:rPr>
              <a:t>Objectives</a:t>
            </a:r>
          </a:p>
          <a:p>
            <a:pPr marL="539749" lvl="1" indent="-269875">
              <a:lnSpc>
                <a:spcPts val="3449"/>
              </a:lnSpc>
              <a:buFont typeface="Arial"/>
              <a:buChar char="•"/>
            </a:pPr>
            <a:r>
              <a:rPr lang="en-US" sz="2499" dirty="0" smtClean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Develop </a:t>
            </a:r>
            <a:r>
              <a:rPr lang="en-US" sz="2499" dirty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a multivariate weather forecasting system for daily and hourly </a:t>
            </a:r>
            <a:r>
              <a:rPr lang="en-US" sz="2499" dirty="0" smtClean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predictions.</a:t>
            </a:r>
          </a:p>
          <a:p>
            <a:pPr marL="539749" lvl="1" indent="-269875">
              <a:lnSpc>
                <a:spcPts val="3449"/>
              </a:lnSpc>
              <a:buFont typeface="Arial"/>
              <a:buChar char="•"/>
            </a:pPr>
            <a:r>
              <a:rPr lang="en-US" sz="2499" dirty="0" smtClean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Transform </a:t>
            </a:r>
            <a:r>
              <a:rPr lang="en-US" sz="2499" dirty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forecast results into actionable agricultural </a:t>
            </a:r>
            <a:r>
              <a:rPr lang="en-US" sz="2499" dirty="0" smtClean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recommendations.</a:t>
            </a:r>
          </a:p>
          <a:p>
            <a:pPr marL="539749" lvl="1" indent="-269875">
              <a:lnSpc>
                <a:spcPts val="3449"/>
              </a:lnSpc>
              <a:buFont typeface="Arial"/>
              <a:buChar char="•"/>
            </a:pPr>
            <a:r>
              <a:rPr lang="en-US" sz="2499" dirty="0" smtClean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Integrate </a:t>
            </a:r>
            <a:r>
              <a:rPr lang="en-US" sz="2499" dirty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an AI </a:t>
            </a:r>
            <a:r>
              <a:rPr lang="en-US" sz="2499" dirty="0" err="1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chatbot</a:t>
            </a:r>
            <a:r>
              <a:rPr lang="en-US" sz="2499" dirty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 to assist users with explanations and interactive consultation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D:\VKU\Trong dong1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2161" b="-13576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83326" y="197992"/>
            <a:ext cx="2656254" cy="1656938"/>
            <a:chOff x="0" y="0"/>
            <a:chExt cx="3541672" cy="2209251"/>
          </a:xfrm>
        </p:grpSpPr>
        <p:sp>
          <p:nvSpPr>
            <p:cNvPr id="5" name="Freeform 5" descr="D:\VKU\Logo VKU moi.png"/>
            <p:cNvSpPr/>
            <p:nvPr/>
          </p:nvSpPr>
          <p:spPr>
            <a:xfrm>
              <a:off x="0" y="0"/>
              <a:ext cx="3541649" cy="2209292"/>
            </a:xfrm>
            <a:custGeom>
              <a:avLst/>
              <a:gdLst/>
              <a:ahLst/>
              <a:cxnLst/>
              <a:rect l="l" t="t" r="r" b="b"/>
              <a:pathLst>
                <a:path w="3541649" h="2209292">
                  <a:moveTo>
                    <a:pt x="0" y="0"/>
                  </a:moveTo>
                  <a:lnTo>
                    <a:pt x="3541649" y="0"/>
                  </a:lnTo>
                  <a:lnTo>
                    <a:pt x="3541649" y="2209292"/>
                  </a:lnTo>
                  <a:lnTo>
                    <a:pt x="0" y="2209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4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513766" y="185478"/>
            <a:ext cx="9319800" cy="1669452"/>
            <a:chOff x="0" y="0"/>
            <a:chExt cx="12426400" cy="2225936"/>
          </a:xfrm>
        </p:grpSpPr>
        <p:sp>
          <p:nvSpPr>
            <p:cNvPr id="7" name="Freeform 7" descr="D:\VKU\Ten truong VKU.png"/>
            <p:cNvSpPr/>
            <p:nvPr/>
          </p:nvSpPr>
          <p:spPr>
            <a:xfrm>
              <a:off x="0" y="0"/>
              <a:ext cx="12426442" cy="2225929"/>
            </a:xfrm>
            <a:custGeom>
              <a:avLst/>
              <a:gdLst/>
              <a:ahLst/>
              <a:cxnLst/>
              <a:rect l="l" t="t" r="r" b="b"/>
              <a:pathLst>
                <a:path w="12426442" h="2225929">
                  <a:moveTo>
                    <a:pt x="0" y="0"/>
                  </a:moveTo>
                  <a:lnTo>
                    <a:pt x="12426442" y="0"/>
                  </a:lnTo>
                  <a:lnTo>
                    <a:pt x="12426442" y="2225929"/>
                  </a:lnTo>
                  <a:lnTo>
                    <a:pt x="0" y="2225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-97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0" y="9795186"/>
            <a:ext cx="18288000" cy="288688"/>
            <a:chOff x="0" y="0"/>
            <a:chExt cx="24384000" cy="3849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384000" cy="384937"/>
            </a:xfrm>
            <a:custGeom>
              <a:avLst/>
              <a:gdLst/>
              <a:ahLst/>
              <a:cxnLst/>
              <a:rect l="l" t="t" r="r" b="b"/>
              <a:pathLst>
                <a:path w="24384000" h="384937">
                  <a:moveTo>
                    <a:pt x="0" y="0"/>
                  </a:moveTo>
                  <a:lnTo>
                    <a:pt x="24384000" y="0"/>
                  </a:lnTo>
                  <a:lnTo>
                    <a:pt x="24384000" y="384937"/>
                  </a:lnTo>
                  <a:lnTo>
                    <a:pt x="0" y="384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27755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0" y="2030554"/>
            <a:ext cx="18288000" cy="91438"/>
            <a:chOff x="0" y="0"/>
            <a:chExt cx="24384000" cy="12191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121920"/>
            </a:xfrm>
            <a:custGeom>
              <a:avLst/>
              <a:gdLst/>
              <a:ahLst/>
              <a:cxnLst/>
              <a:rect l="l" t="t" r="r" b="b"/>
              <a:pathLst>
                <a:path w="24384000" h="121920">
                  <a:moveTo>
                    <a:pt x="0" y="0"/>
                  </a:moveTo>
                  <a:lnTo>
                    <a:pt x="24384000" y="0"/>
                  </a:lnTo>
                  <a:lnTo>
                    <a:pt x="24384000" y="121920"/>
                  </a:lnTo>
                  <a:lnTo>
                    <a:pt x="0" y="121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303361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564990" y="2492877"/>
            <a:ext cx="17860188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28700" indent="-1028700" algn="just">
              <a:lnSpc>
                <a:spcPts val="5400"/>
              </a:lnSpc>
              <a:buFont typeface="+mj-lt"/>
              <a:buAutoNum type="romanUcPeriod" startAt="2"/>
            </a:pPr>
            <a:r>
              <a:rPr lang="en-US" sz="4500" dirty="0" smtClean="0">
                <a:solidFill>
                  <a:srgbClr val="C00000"/>
                </a:solidFill>
                <a:latin typeface="Palatino" panose="020B0604020202020204" charset="0"/>
                <a:ea typeface="Palatino" pitchFamily="2" charset="77"/>
                <a:cs typeface="Times New Roman" panose="02020603050405020304" pitchFamily="18" charset="0"/>
                <a:sym typeface="Palatino Bold"/>
              </a:rPr>
              <a:t>PROBLEM &amp; PROPOSED APPROACH</a:t>
            </a:r>
            <a:endParaRPr lang="en-US" sz="4500" dirty="0">
              <a:solidFill>
                <a:srgbClr val="C00000"/>
              </a:solidFill>
              <a:latin typeface="Palatino" panose="020B0604020202020204" charset="0"/>
              <a:ea typeface="Palatino" pitchFamily="2" charset="77"/>
              <a:cs typeface="Times New Roman" panose="02020603050405020304" pitchFamily="18" charset="0"/>
              <a:sym typeface="Palatino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59377" y="3636022"/>
            <a:ext cx="17217351" cy="1769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3587"/>
              </a:lnSpc>
              <a:buFont typeface="+mj-lt"/>
              <a:buAutoNum type="arabicPeriod"/>
            </a:pPr>
            <a:r>
              <a:rPr lang="en-US" sz="2599" b="1" dirty="0" smtClean="0">
                <a:solidFill>
                  <a:srgbClr val="000000"/>
                </a:solidFill>
                <a:latin typeface="Palatino Bold" panose="020B0604020202020204" charset="0"/>
                <a:ea typeface="Palatino Bold"/>
                <a:cs typeface="Palatino Bold" panose="020B0604020202020204" charset="0"/>
                <a:sym typeface="Palatino Bold"/>
              </a:rPr>
              <a:t>Existing </a:t>
            </a:r>
            <a:r>
              <a:rPr lang="en-US" sz="2599" b="1" dirty="0">
                <a:solidFill>
                  <a:srgbClr val="000000"/>
                </a:solidFill>
                <a:latin typeface="Palatino Bold" panose="020B0604020202020204" charset="0"/>
                <a:ea typeface="Palatino Bold"/>
                <a:cs typeface="Palatino Bold" panose="020B0604020202020204" charset="0"/>
                <a:sym typeface="Palatino Bold"/>
              </a:rPr>
              <a:t>Problems</a:t>
            </a:r>
          </a:p>
          <a:p>
            <a:pPr marL="539749" lvl="1" indent="-269875">
              <a:lnSpc>
                <a:spcPts val="3449"/>
              </a:lnSpc>
              <a:buFont typeface="Arial"/>
              <a:buChar char="•"/>
            </a:pPr>
            <a:r>
              <a:rPr lang="en-US" sz="2499" dirty="0" smtClean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Forecast </a:t>
            </a:r>
            <a:r>
              <a:rPr lang="en-US" sz="2499" dirty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accuracy is unstable under extreme and rapidly changing weather </a:t>
            </a:r>
            <a:r>
              <a:rPr lang="en-US" sz="2499" dirty="0" smtClean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conditions.</a:t>
            </a:r>
          </a:p>
          <a:p>
            <a:pPr marL="539749" lvl="1" indent="-269875">
              <a:lnSpc>
                <a:spcPts val="3449"/>
              </a:lnSpc>
              <a:buFont typeface="Arial"/>
              <a:buChar char="•"/>
            </a:pPr>
            <a:r>
              <a:rPr lang="en-US" sz="2499" dirty="0" smtClean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Agricultural </a:t>
            </a:r>
            <a:r>
              <a:rPr lang="en-US" sz="2499" dirty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recommendation systems are often rigid and lack </a:t>
            </a:r>
            <a:r>
              <a:rPr lang="en-US" sz="2499" dirty="0" smtClean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personalization.</a:t>
            </a:r>
          </a:p>
          <a:p>
            <a:pPr marL="539749" lvl="1" indent="-269875">
              <a:lnSpc>
                <a:spcPts val="3449"/>
              </a:lnSpc>
              <a:buFont typeface="Arial"/>
              <a:buChar char="•"/>
            </a:pPr>
            <a:r>
              <a:rPr lang="en-US" sz="2499" dirty="0" smtClean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Limited </a:t>
            </a:r>
            <a:r>
              <a:rPr lang="en-US" sz="2499" dirty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interpretability reduces user trust and </a:t>
            </a:r>
            <a:r>
              <a:rPr lang="en-US" sz="2499" dirty="0" smtClean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usability.</a:t>
            </a:r>
            <a:endParaRPr lang="en-US" sz="2499" dirty="0">
              <a:solidFill>
                <a:srgbClr val="000000"/>
              </a:solidFill>
              <a:latin typeface="Palatino" panose="020B0604020202020204" charset="0"/>
              <a:ea typeface="Palatino"/>
              <a:cs typeface="Palatino"/>
              <a:sym typeface="Palatin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88AB89-EB19-B64F-AAB7-9DEA41BA1CF4}"/>
              </a:ext>
            </a:extLst>
          </p:cNvPr>
          <p:cNvSpPr txBox="1"/>
          <p:nvPr/>
        </p:nvSpPr>
        <p:spPr>
          <a:xfrm>
            <a:off x="564990" y="5856385"/>
            <a:ext cx="15513210" cy="2298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71550" lvl="1" indent="-514350">
              <a:lnSpc>
                <a:spcPts val="3587"/>
              </a:lnSpc>
              <a:buFont typeface="+mj-lt"/>
              <a:buAutoNum type="arabicPeriod" startAt="2"/>
            </a:pPr>
            <a:r>
              <a:rPr lang="en-US" sz="2599" b="1" dirty="0" smtClean="0">
                <a:solidFill>
                  <a:srgbClr val="000000"/>
                </a:solidFill>
                <a:latin typeface="Palatino Bold" panose="020B0604020202020204" charset="0"/>
                <a:ea typeface="Palatino Bold"/>
                <a:cs typeface="Palatino Bold" panose="020B0604020202020204" charset="0"/>
                <a:sym typeface="Palatino Bold"/>
              </a:rPr>
              <a:t>Proposed </a:t>
            </a:r>
            <a:r>
              <a:rPr lang="en-US" sz="2599" b="1" dirty="0">
                <a:solidFill>
                  <a:srgbClr val="000000"/>
                </a:solidFill>
                <a:latin typeface="Palatino Bold" panose="020B0604020202020204" charset="0"/>
                <a:ea typeface="Palatino Bold"/>
                <a:cs typeface="Palatino Bold" panose="020B0604020202020204" charset="0"/>
                <a:sym typeface="Palatino Bold"/>
              </a:rPr>
              <a:t>Approach</a:t>
            </a:r>
          </a:p>
          <a:p>
            <a:pPr marL="996949" lvl="2" indent="-269875">
              <a:lnSpc>
                <a:spcPts val="3449"/>
              </a:lnSpc>
              <a:buFont typeface="Arial"/>
              <a:buChar char="•"/>
            </a:pPr>
            <a:r>
              <a:rPr lang="en-US" sz="2499" dirty="0" smtClean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Combine </a:t>
            </a:r>
            <a:r>
              <a:rPr lang="en-US" sz="2499" dirty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Machine Learning and Deep Learning for weather </a:t>
            </a:r>
            <a:r>
              <a:rPr lang="en-US" sz="2499" dirty="0" smtClean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forecasting.</a:t>
            </a:r>
          </a:p>
          <a:p>
            <a:pPr marL="996949" lvl="2" indent="-269875">
              <a:lnSpc>
                <a:spcPts val="3449"/>
              </a:lnSpc>
              <a:buFont typeface="Arial"/>
              <a:buChar char="•"/>
            </a:pPr>
            <a:r>
              <a:rPr lang="en-US" sz="2499" dirty="0" smtClean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Apply </a:t>
            </a:r>
            <a:r>
              <a:rPr lang="en-US" sz="2499" dirty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multivariate time series models to capture complex weather </a:t>
            </a:r>
            <a:r>
              <a:rPr lang="en-US" sz="2499" dirty="0" smtClean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relationships.</a:t>
            </a:r>
          </a:p>
          <a:p>
            <a:pPr marL="996949" lvl="2" indent="-269875">
              <a:lnSpc>
                <a:spcPts val="3449"/>
              </a:lnSpc>
              <a:buFont typeface="Arial"/>
              <a:buChar char="•"/>
            </a:pPr>
            <a:r>
              <a:rPr lang="en-US" sz="2499" dirty="0" smtClean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Develop </a:t>
            </a:r>
            <a:r>
              <a:rPr lang="en-US" sz="2499" dirty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crop- and growth-stage–aware agricultural </a:t>
            </a:r>
            <a:r>
              <a:rPr lang="en-US" sz="2499" dirty="0" smtClean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recommendations.</a:t>
            </a:r>
          </a:p>
          <a:p>
            <a:pPr marL="996949" lvl="2" indent="-269875">
              <a:lnSpc>
                <a:spcPts val="3449"/>
              </a:lnSpc>
              <a:buFont typeface="Arial"/>
              <a:buChar char="•"/>
            </a:pPr>
            <a:r>
              <a:rPr lang="en-US" sz="2499" dirty="0" smtClean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Integrate </a:t>
            </a:r>
            <a:r>
              <a:rPr lang="en-US" sz="2499" dirty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an AI </a:t>
            </a:r>
            <a:r>
              <a:rPr lang="en-US" sz="2499" dirty="0" err="1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chatbot</a:t>
            </a:r>
            <a:r>
              <a:rPr lang="en-US" sz="2499" dirty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 to provide explanations and interactive support</a:t>
            </a:r>
          </a:p>
        </p:txBody>
      </p:sp>
    </p:spTree>
    <p:extLst>
      <p:ext uri="{BB962C8B-B14F-4D97-AF65-F5344CB8AC3E}">
        <p14:creationId xmlns:p14="http://schemas.microsoft.com/office/powerpoint/2010/main" val="27975802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4354" y="0"/>
            <a:ext cx="18288000" cy="10287000"/>
            <a:chOff x="0" y="0"/>
            <a:chExt cx="24384000" cy="13716000"/>
          </a:xfrm>
        </p:grpSpPr>
        <p:sp>
          <p:nvSpPr>
            <p:cNvPr id="3" name="Freeform 3" descr="D:\VKU\Trong dong1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2161" b="-13576"/>
              </a:stretch>
            </a:blipFill>
          </p:spPr>
          <p:txBody>
            <a:bodyPr/>
            <a:lstStyle/>
            <a:p>
              <a:endParaRPr lang="en-VN" dirty="0">
                <a:latin typeface="Palatino" panose="020B0604020202020204" charset="0"/>
              </a:endParaRPr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83326" y="197992"/>
            <a:ext cx="2656254" cy="1656938"/>
            <a:chOff x="0" y="0"/>
            <a:chExt cx="3541672" cy="2209251"/>
          </a:xfrm>
        </p:grpSpPr>
        <p:sp>
          <p:nvSpPr>
            <p:cNvPr id="5" name="Freeform 5" descr="D:\VKU\Logo VKU moi.png"/>
            <p:cNvSpPr/>
            <p:nvPr/>
          </p:nvSpPr>
          <p:spPr>
            <a:xfrm>
              <a:off x="0" y="0"/>
              <a:ext cx="3541649" cy="2209292"/>
            </a:xfrm>
            <a:custGeom>
              <a:avLst/>
              <a:gdLst/>
              <a:ahLst/>
              <a:cxnLst/>
              <a:rect l="l" t="t" r="r" b="b"/>
              <a:pathLst>
                <a:path w="3541649" h="2209292">
                  <a:moveTo>
                    <a:pt x="0" y="0"/>
                  </a:moveTo>
                  <a:lnTo>
                    <a:pt x="3541649" y="0"/>
                  </a:lnTo>
                  <a:lnTo>
                    <a:pt x="3541649" y="2209292"/>
                  </a:lnTo>
                  <a:lnTo>
                    <a:pt x="0" y="2209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4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513766" y="185478"/>
            <a:ext cx="9319800" cy="1669452"/>
            <a:chOff x="0" y="0"/>
            <a:chExt cx="12426400" cy="2225936"/>
          </a:xfrm>
        </p:grpSpPr>
        <p:sp>
          <p:nvSpPr>
            <p:cNvPr id="7" name="Freeform 7" descr="D:\VKU\Ten truong VKU.png"/>
            <p:cNvSpPr/>
            <p:nvPr/>
          </p:nvSpPr>
          <p:spPr>
            <a:xfrm>
              <a:off x="0" y="0"/>
              <a:ext cx="12426442" cy="2225929"/>
            </a:xfrm>
            <a:custGeom>
              <a:avLst/>
              <a:gdLst/>
              <a:ahLst/>
              <a:cxnLst/>
              <a:rect l="l" t="t" r="r" b="b"/>
              <a:pathLst>
                <a:path w="12426442" h="2225929">
                  <a:moveTo>
                    <a:pt x="0" y="0"/>
                  </a:moveTo>
                  <a:lnTo>
                    <a:pt x="12426442" y="0"/>
                  </a:lnTo>
                  <a:lnTo>
                    <a:pt x="12426442" y="2225929"/>
                  </a:lnTo>
                  <a:lnTo>
                    <a:pt x="0" y="2225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-97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0" y="9795186"/>
            <a:ext cx="18288000" cy="288688"/>
            <a:chOff x="0" y="0"/>
            <a:chExt cx="24384000" cy="3849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384000" cy="384937"/>
            </a:xfrm>
            <a:custGeom>
              <a:avLst/>
              <a:gdLst/>
              <a:ahLst/>
              <a:cxnLst/>
              <a:rect l="l" t="t" r="r" b="b"/>
              <a:pathLst>
                <a:path w="24384000" h="384937">
                  <a:moveTo>
                    <a:pt x="0" y="0"/>
                  </a:moveTo>
                  <a:lnTo>
                    <a:pt x="24384000" y="0"/>
                  </a:lnTo>
                  <a:lnTo>
                    <a:pt x="24384000" y="384937"/>
                  </a:lnTo>
                  <a:lnTo>
                    <a:pt x="0" y="384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27755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0" y="2030554"/>
            <a:ext cx="18288000" cy="91438"/>
            <a:chOff x="0" y="0"/>
            <a:chExt cx="24384000" cy="12191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121920"/>
            </a:xfrm>
            <a:custGeom>
              <a:avLst/>
              <a:gdLst/>
              <a:ahLst/>
              <a:cxnLst/>
              <a:rect l="l" t="t" r="r" b="b"/>
              <a:pathLst>
                <a:path w="24384000" h="121920">
                  <a:moveTo>
                    <a:pt x="0" y="0"/>
                  </a:moveTo>
                  <a:lnTo>
                    <a:pt x="24384000" y="0"/>
                  </a:lnTo>
                  <a:lnTo>
                    <a:pt x="24384000" y="121920"/>
                  </a:lnTo>
                  <a:lnTo>
                    <a:pt x="0" y="121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303361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564990" y="2392833"/>
            <a:ext cx="17629938" cy="7143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028700" indent="-1028700" algn="just">
              <a:lnSpc>
                <a:spcPts val="5400"/>
              </a:lnSpc>
              <a:buFont typeface="+mj-lt"/>
              <a:buAutoNum type="romanUcPeriod" startAt="3"/>
            </a:pPr>
            <a:r>
              <a:rPr lang="en-US" sz="4500" dirty="0" smtClean="0">
                <a:solidFill>
                  <a:srgbClr val="C00000"/>
                </a:solidFill>
                <a:latin typeface="Palatino" panose="020B0604020202020204" charset="0"/>
                <a:ea typeface="Palatino" pitchFamily="2" charset="77"/>
                <a:cs typeface="Times New Roman" panose="02020603050405020304" pitchFamily="18" charset="0"/>
                <a:sym typeface="Arimo"/>
              </a:rPr>
              <a:t>SYSTEM ANALYSIS &amp; DESIGN  </a:t>
            </a:r>
            <a:endParaRPr lang="en-US" sz="4500" dirty="0">
              <a:solidFill>
                <a:srgbClr val="C00000"/>
              </a:solidFill>
              <a:latin typeface="Palatino" panose="020B0604020202020204" charset="0"/>
              <a:ea typeface="Palatino" pitchFamily="2" charset="77"/>
              <a:cs typeface="Times New Roman" panose="02020603050405020304" pitchFamily="18" charset="0"/>
              <a:sym typeface="Arim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42743" y="3429187"/>
            <a:ext cx="17217351" cy="1769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 algn="l">
              <a:lnSpc>
                <a:spcPts val="3587"/>
              </a:lnSpc>
              <a:buFont typeface="+mj-lt"/>
              <a:buAutoNum type="arabicPeriod"/>
            </a:pPr>
            <a:r>
              <a:rPr lang="en-US" sz="2599" b="1" dirty="0" smtClean="0">
                <a:solidFill>
                  <a:srgbClr val="000000"/>
                </a:solidFill>
                <a:latin typeface="Palatino Bold" panose="020B0604020202020204" charset="0"/>
                <a:ea typeface="Palatino Bold"/>
                <a:cs typeface="Palatino Bold" panose="020B0604020202020204" charset="0"/>
                <a:sym typeface="Palatino Bold"/>
              </a:rPr>
              <a:t>Actors</a:t>
            </a:r>
            <a:endParaRPr lang="en-US" sz="2599" b="1" dirty="0">
              <a:solidFill>
                <a:srgbClr val="000000"/>
              </a:solidFill>
              <a:latin typeface="Palatino Bold" panose="020B0604020202020204" charset="0"/>
              <a:ea typeface="Palatino Bold"/>
              <a:cs typeface="Palatino Bold" panose="020B0604020202020204" charset="0"/>
              <a:sym typeface="Palatino Bold"/>
            </a:endParaRPr>
          </a:p>
          <a:p>
            <a:pPr marL="539749" lvl="1" indent="-269875">
              <a:lnSpc>
                <a:spcPts val="3449"/>
              </a:lnSpc>
              <a:buFont typeface="Arial"/>
              <a:buChar char="•"/>
            </a:pPr>
            <a:r>
              <a:rPr lang="en-US" sz="2499" b="1" dirty="0" smtClean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Agricultural User</a:t>
            </a:r>
            <a:r>
              <a:rPr lang="en-US" sz="2499" dirty="0" smtClean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: Primary </a:t>
            </a:r>
            <a:r>
              <a:rPr lang="en-US" sz="2499" dirty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users who monitor weather, manage farming projects, and receive </a:t>
            </a:r>
            <a:r>
              <a:rPr lang="en-US" sz="2499" dirty="0" smtClean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recommendations.</a:t>
            </a:r>
          </a:p>
          <a:p>
            <a:pPr marL="539749" lvl="1" indent="-269875">
              <a:lnSpc>
                <a:spcPts val="3449"/>
              </a:lnSpc>
              <a:buFont typeface="Arial"/>
              <a:buChar char="•"/>
            </a:pPr>
            <a:r>
              <a:rPr lang="en-US" sz="2499" b="1" dirty="0" smtClean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General User</a:t>
            </a:r>
            <a:r>
              <a:rPr lang="en-US" sz="2499" dirty="0" smtClean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: General </a:t>
            </a:r>
            <a:r>
              <a:rPr lang="en-US" sz="2499" dirty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users who mainly access weather forecast </a:t>
            </a:r>
            <a:r>
              <a:rPr lang="en-US" sz="2499" dirty="0" smtClean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information.</a:t>
            </a:r>
          </a:p>
          <a:p>
            <a:pPr marL="539749" lvl="1" indent="-269875">
              <a:lnSpc>
                <a:spcPts val="3449"/>
              </a:lnSpc>
              <a:buFont typeface="Arial"/>
              <a:buChar char="•"/>
            </a:pPr>
            <a:r>
              <a:rPr lang="en-US" sz="2499" b="1" dirty="0" smtClean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Admin</a:t>
            </a:r>
            <a:r>
              <a:rPr lang="en-US" sz="2499" dirty="0" smtClean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: Responsible </a:t>
            </a:r>
            <a:r>
              <a:rPr lang="en-US" sz="2499" dirty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for system configuration, data, and user </a:t>
            </a:r>
            <a:r>
              <a:rPr lang="en-US" sz="2499" dirty="0" smtClean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management.</a:t>
            </a:r>
            <a:endParaRPr lang="en-US" sz="2499" dirty="0">
              <a:solidFill>
                <a:srgbClr val="000000"/>
              </a:solidFill>
              <a:latin typeface="Palatino" panose="020B0604020202020204" charset="0"/>
              <a:ea typeface="Palatino"/>
              <a:cs typeface="Palatino"/>
              <a:sym typeface="Palatino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29A39B-B852-CC4C-9301-CC0295A4B990}"/>
              </a:ext>
            </a:extLst>
          </p:cNvPr>
          <p:cNvSpPr txBox="1"/>
          <p:nvPr/>
        </p:nvSpPr>
        <p:spPr>
          <a:xfrm>
            <a:off x="942743" y="5554801"/>
            <a:ext cx="1724275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ts val="3587"/>
              </a:lnSpc>
              <a:buFont typeface="+mj-lt"/>
              <a:buAutoNum type="arabicPeriod" startAt="2"/>
            </a:pPr>
            <a:r>
              <a:rPr lang="en-US" sz="2599" b="1" dirty="0" smtClean="0">
                <a:solidFill>
                  <a:srgbClr val="000000"/>
                </a:solidFill>
                <a:latin typeface="Palatino Bold" panose="020B0604020202020204" charset="0"/>
                <a:ea typeface="Palatino Bold"/>
                <a:cs typeface="Palatino Bold" panose="020B0604020202020204" charset="0"/>
                <a:sym typeface="Palatino Bold"/>
              </a:rPr>
              <a:t>Use Cases</a:t>
            </a:r>
            <a:endParaRPr lang="en-US" sz="2499" dirty="0" smtClean="0">
              <a:solidFill>
                <a:srgbClr val="000000"/>
              </a:solidFill>
              <a:latin typeface="Palatino Bold" panose="020B0604020202020204" charset="0"/>
              <a:ea typeface="Palatino"/>
              <a:cs typeface="Palatino Bold" panose="020B0604020202020204" charset="0"/>
              <a:sym typeface="Palatino"/>
            </a:endParaRPr>
          </a:p>
          <a:p>
            <a:pPr marL="539749" lvl="1" indent="-269875">
              <a:lnSpc>
                <a:spcPts val="344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User </a:t>
            </a:r>
            <a:r>
              <a:rPr lang="en-US" sz="2499" dirty="0" smtClean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authentication.</a:t>
            </a:r>
            <a:endParaRPr lang="en-US" sz="2499" dirty="0">
              <a:solidFill>
                <a:srgbClr val="000000"/>
              </a:solidFill>
              <a:latin typeface="Palatino" panose="020B0604020202020204" charset="0"/>
              <a:ea typeface="Palatino"/>
              <a:cs typeface="Palatino"/>
              <a:sym typeface="Palatino"/>
            </a:endParaRPr>
          </a:p>
          <a:p>
            <a:pPr marL="539749" lvl="1" indent="-269875">
              <a:lnSpc>
                <a:spcPts val="3449"/>
              </a:lnSpc>
              <a:buFont typeface="Arial"/>
              <a:buChar char="•"/>
            </a:pPr>
            <a:r>
              <a:rPr lang="en-US" sz="2499" dirty="0" smtClean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View </a:t>
            </a:r>
            <a:r>
              <a:rPr lang="en-US" sz="2499" dirty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daily and hourly weather </a:t>
            </a:r>
            <a:r>
              <a:rPr lang="en-US" sz="2499" dirty="0" smtClean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forecasts.</a:t>
            </a:r>
          </a:p>
          <a:p>
            <a:pPr marL="539749" lvl="1" indent="-269875">
              <a:lnSpc>
                <a:spcPts val="3449"/>
              </a:lnSpc>
              <a:buFont typeface="Arial"/>
              <a:buChar char="•"/>
            </a:pPr>
            <a:r>
              <a:rPr lang="en-US" sz="2499" dirty="0" smtClean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Manage </a:t>
            </a:r>
            <a:r>
              <a:rPr lang="en-US" sz="2499" dirty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farming projects and agricultural </a:t>
            </a:r>
            <a:r>
              <a:rPr lang="en-US" sz="2499" dirty="0" smtClean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information.</a:t>
            </a:r>
          </a:p>
          <a:p>
            <a:pPr marL="539749" lvl="1" indent="-269875">
              <a:lnSpc>
                <a:spcPts val="3449"/>
              </a:lnSpc>
              <a:buFont typeface="Arial"/>
              <a:buChar char="•"/>
            </a:pPr>
            <a:r>
              <a:rPr lang="en-US" sz="2499" dirty="0" smtClean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Receive </a:t>
            </a:r>
            <a:r>
              <a:rPr lang="en-US" sz="2499" dirty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weather-based agricultural </a:t>
            </a:r>
            <a:r>
              <a:rPr lang="en-US" sz="2499" dirty="0" smtClean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recommendations.</a:t>
            </a:r>
          </a:p>
          <a:p>
            <a:pPr marL="539749" lvl="1" indent="-269875">
              <a:lnSpc>
                <a:spcPts val="3449"/>
              </a:lnSpc>
              <a:buFont typeface="Arial"/>
              <a:buChar char="•"/>
            </a:pPr>
            <a:r>
              <a:rPr lang="en-US" sz="2499" dirty="0" smtClean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Interact </a:t>
            </a:r>
            <a:r>
              <a:rPr lang="en-US" sz="2499" dirty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with an AI </a:t>
            </a:r>
            <a:r>
              <a:rPr lang="en-US" sz="2499" dirty="0" err="1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chatbot</a:t>
            </a:r>
            <a:r>
              <a:rPr lang="en-US" sz="2499" dirty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 for consultation and </a:t>
            </a:r>
            <a:r>
              <a:rPr lang="en-US" sz="2499" dirty="0" smtClean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explanations.</a:t>
            </a:r>
          </a:p>
          <a:p>
            <a:pPr marL="539749" lvl="1" indent="-269875">
              <a:lnSpc>
                <a:spcPts val="3449"/>
              </a:lnSpc>
              <a:buFont typeface="Arial"/>
              <a:buChar char="•"/>
            </a:pPr>
            <a:r>
              <a:rPr lang="en-US" sz="2499" dirty="0" smtClean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Perform </a:t>
            </a:r>
            <a:r>
              <a:rPr lang="en-US" sz="2499" dirty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system administration tasks (Admin</a:t>
            </a:r>
            <a:r>
              <a:rPr lang="en-US" sz="2499" dirty="0" smtClean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).</a:t>
            </a:r>
            <a:endParaRPr lang="en-US" sz="2499" dirty="0">
              <a:solidFill>
                <a:srgbClr val="000000"/>
              </a:solidFill>
              <a:latin typeface="Palatino" panose="020B0604020202020204" charset="0"/>
              <a:ea typeface="Palatino"/>
              <a:cs typeface="Palatino"/>
              <a:sym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25267734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D:\VKU\Trong dong1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2161" b="-13576"/>
              </a:stretch>
            </a:blipFill>
          </p:spPr>
          <p:txBody>
            <a:bodyPr/>
            <a:lstStyle/>
            <a:p>
              <a:endParaRPr lang="en-VN" dirty="0">
                <a:latin typeface="Palatino" panose="020B0604020202020204" charset="0"/>
              </a:endParaRPr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83326" y="197992"/>
            <a:ext cx="2656254" cy="1656938"/>
            <a:chOff x="0" y="0"/>
            <a:chExt cx="3541672" cy="2209251"/>
          </a:xfrm>
        </p:grpSpPr>
        <p:sp>
          <p:nvSpPr>
            <p:cNvPr id="5" name="Freeform 5" descr="D:\VKU\Logo VKU moi.png"/>
            <p:cNvSpPr/>
            <p:nvPr/>
          </p:nvSpPr>
          <p:spPr>
            <a:xfrm>
              <a:off x="0" y="0"/>
              <a:ext cx="3541649" cy="2209292"/>
            </a:xfrm>
            <a:custGeom>
              <a:avLst/>
              <a:gdLst/>
              <a:ahLst/>
              <a:cxnLst/>
              <a:rect l="l" t="t" r="r" b="b"/>
              <a:pathLst>
                <a:path w="3541649" h="2209292">
                  <a:moveTo>
                    <a:pt x="0" y="0"/>
                  </a:moveTo>
                  <a:lnTo>
                    <a:pt x="3541649" y="0"/>
                  </a:lnTo>
                  <a:lnTo>
                    <a:pt x="3541649" y="2209292"/>
                  </a:lnTo>
                  <a:lnTo>
                    <a:pt x="0" y="2209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-4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513766" y="185478"/>
            <a:ext cx="9319800" cy="1669452"/>
            <a:chOff x="0" y="0"/>
            <a:chExt cx="12426400" cy="2225936"/>
          </a:xfrm>
        </p:grpSpPr>
        <p:sp>
          <p:nvSpPr>
            <p:cNvPr id="7" name="Freeform 7" descr="D:\VKU\Ten truong VKU.png"/>
            <p:cNvSpPr/>
            <p:nvPr/>
          </p:nvSpPr>
          <p:spPr>
            <a:xfrm>
              <a:off x="0" y="0"/>
              <a:ext cx="12426442" cy="2225929"/>
            </a:xfrm>
            <a:custGeom>
              <a:avLst/>
              <a:gdLst/>
              <a:ahLst/>
              <a:cxnLst/>
              <a:rect l="l" t="t" r="r" b="b"/>
              <a:pathLst>
                <a:path w="12426442" h="2225929">
                  <a:moveTo>
                    <a:pt x="0" y="0"/>
                  </a:moveTo>
                  <a:lnTo>
                    <a:pt x="12426442" y="0"/>
                  </a:lnTo>
                  <a:lnTo>
                    <a:pt x="12426442" y="2225929"/>
                  </a:lnTo>
                  <a:lnTo>
                    <a:pt x="0" y="2225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97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0" y="9795186"/>
            <a:ext cx="18288000" cy="288688"/>
            <a:chOff x="0" y="0"/>
            <a:chExt cx="24384000" cy="3849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384000" cy="384937"/>
            </a:xfrm>
            <a:custGeom>
              <a:avLst/>
              <a:gdLst/>
              <a:ahLst/>
              <a:cxnLst/>
              <a:rect l="l" t="t" r="r" b="b"/>
              <a:pathLst>
                <a:path w="24384000" h="384937">
                  <a:moveTo>
                    <a:pt x="0" y="0"/>
                  </a:moveTo>
                  <a:lnTo>
                    <a:pt x="24384000" y="0"/>
                  </a:lnTo>
                  <a:lnTo>
                    <a:pt x="24384000" y="384937"/>
                  </a:lnTo>
                  <a:lnTo>
                    <a:pt x="0" y="384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b="-27755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0" y="2030554"/>
            <a:ext cx="18288000" cy="91438"/>
            <a:chOff x="0" y="0"/>
            <a:chExt cx="24384000" cy="12191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121920"/>
            </a:xfrm>
            <a:custGeom>
              <a:avLst/>
              <a:gdLst/>
              <a:ahLst/>
              <a:cxnLst/>
              <a:rect l="l" t="t" r="r" b="b"/>
              <a:pathLst>
                <a:path w="24384000" h="121920">
                  <a:moveTo>
                    <a:pt x="0" y="0"/>
                  </a:moveTo>
                  <a:lnTo>
                    <a:pt x="24384000" y="0"/>
                  </a:lnTo>
                  <a:lnTo>
                    <a:pt x="24384000" y="121920"/>
                  </a:lnTo>
                  <a:lnTo>
                    <a:pt x="0" y="121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b="-303361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564990" y="2493348"/>
            <a:ext cx="17860188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28700" indent="-1028700" algn="just">
              <a:lnSpc>
                <a:spcPts val="5400"/>
              </a:lnSpc>
              <a:buFont typeface="+mj-lt"/>
              <a:buAutoNum type="romanUcPeriod" startAt="4"/>
            </a:pPr>
            <a:r>
              <a:rPr lang="en-US" sz="4500" dirty="0" smtClean="0">
                <a:solidFill>
                  <a:srgbClr val="C00000"/>
                </a:solidFill>
                <a:latin typeface="Palatino" panose="020B0604020202020204" charset="0"/>
                <a:ea typeface="Palatino" pitchFamily="2" charset="77"/>
                <a:cs typeface="Times New Roman" panose="02020603050405020304" pitchFamily="18" charset="0"/>
                <a:sym typeface="Arimo"/>
              </a:rPr>
              <a:t>TECHNOLOGIES USED   </a:t>
            </a:r>
            <a:endParaRPr lang="en-US" sz="4500" dirty="0">
              <a:solidFill>
                <a:srgbClr val="C00000"/>
              </a:solidFill>
              <a:latin typeface="Palatino" panose="020B0604020202020204" charset="0"/>
              <a:ea typeface="Palatino" pitchFamily="2" charset="77"/>
              <a:cs typeface="Times New Roman" panose="02020603050405020304" pitchFamily="18" charset="0"/>
              <a:sym typeface="Arim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83326" y="3934115"/>
            <a:ext cx="17217351" cy="34690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49" lvl="1" indent="-269875">
              <a:lnSpc>
                <a:spcPts val="3449"/>
              </a:lnSpc>
              <a:buFont typeface="Arial"/>
              <a:buChar char="•"/>
            </a:pPr>
            <a:r>
              <a:rPr lang="en-US" sz="2499" dirty="0" smtClean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Data </a:t>
            </a:r>
            <a:r>
              <a:rPr lang="en-US" sz="2499" dirty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Processing and Analysis </a:t>
            </a:r>
            <a:r>
              <a:rPr lang="en-US" sz="2499" dirty="0" smtClean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Technologies:</a:t>
            </a:r>
          </a:p>
          <a:p>
            <a:pPr marL="612774" lvl="1" indent="-342900">
              <a:lnSpc>
                <a:spcPts val="3449"/>
              </a:lnSpc>
              <a:buFontTx/>
              <a:buChar char="-"/>
            </a:pPr>
            <a:r>
              <a:rPr lang="en-US" sz="2499" dirty="0" smtClean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Pandas</a:t>
            </a:r>
            <a:r>
              <a:rPr lang="en-US" sz="2499" dirty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, </a:t>
            </a:r>
            <a:r>
              <a:rPr lang="en-US" sz="2499" dirty="0" err="1" smtClean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NumPy</a:t>
            </a:r>
            <a:r>
              <a:rPr lang="en-US" sz="2499" dirty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.</a:t>
            </a:r>
            <a:endParaRPr lang="en-US" sz="2499" dirty="0" smtClean="0">
              <a:solidFill>
                <a:srgbClr val="000000"/>
              </a:solidFill>
              <a:latin typeface="Palatino" panose="020B0604020202020204" charset="0"/>
              <a:ea typeface="Palatino"/>
              <a:cs typeface="Palatino"/>
              <a:sym typeface="Palatino"/>
            </a:endParaRPr>
          </a:p>
          <a:p>
            <a:pPr marL="612774" lvl="1" indent="-342900">
              <a:lnSpc>
                <a:spcPts val="3449"/>
              </a:lnSpc>
              <a:buFontTx/>
              <a:buChar char="-"/>
            </a:pPr>
            <a:r>
              <a:rPr lang="en-US" sz="2499" dirty="0" err="1" smtClean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Scikit</a:t>
            </a:r>
            <a:r>
              <a:rPr lang="en-US" sz="2499" dirty="0" smtClean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-learn</a:t>
            </a:r>
            <a:r>
              <a:rPr lang="en-US" sz="2499" dirty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, </a:t>
            </a:r>
            <a:r>
              <a:rPr lang="en-US" sz="2499" dirty="0" err="1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TensorFlow</a:t>
            </a:r>
            <a:r>
              <a:rPr lang="en-US" sz="2499" dirty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 / </a:t>
            </a:r>
            <a:r>
              <a:rPr lang="en-US" sz="2499" dirty="0" err="1" smtClean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Keras</a:t>
            </a:r>
            <a:r>
              <a:rPr lang="en-US" sz="2499" dirty="0" smtClean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.</a:t>
            </a:r>
          </a:p>
          <a:p>
            <a:pPr marL="539749" lvl="1" indent="-269875">
              <a:lnSpc>
                <a:spcPts val="3449"/>
              </a:lnSpc>
              <a:buFont typeface="Arial"/>
              <a:buChar char="•"/>
            </a:pPr>
            <a:r>
              <a:rPr lang="en-US" sz="2499" dirty="0" smtClean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System </a:t>
            </a:r>
            <a:r>
              <a:rPr lang="en-US" sz="2499" dirty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&amp; </a:t>
            </a:r>
            <a:r>
              <a:rPr lang="en-US" sz="2499" dirty="0" smtClean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Deployment:</a:t>
            </a:r>
          </a:p>
          <a:p>
            <a:pPr marL="612774" lvl="1" indent="-342900">
              <a:lnSpc>
                <a:spcPts val="3449"/>
              </a:lnSpc>
              <a:buFontTx/>
              <a:buChar char="-"/>
            </a:pPr>
            <a:r>
              <a:rPr lang="en-US" sz="2499" dirty="0" smtClean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Backend</a:t>
            </a:r>
            <a:r>
              <a:rPr lang="en-US" sz="2499" dirty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: </a:t>
            </a:r>
            <a:r>
              <a:rPr lang="en-US" sz="2499" dirty="0" err="1" smtClean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FastAPI</a:t>
            </a:r>
            <a:endParaRPr lang="en-US" sz="2499" dirty="0">
              <a:solidFill>
                <a:srgbClr val="000000"/>
              </a:solidFill>
              <a:latin typeface="Palatino" panose="020B0604020202020204" charset="0"/>
              <a:ea typeface="Palatino"/>
              <a:cs typeface="Palatino"/>
              <a:sym typeface="Palatino"/>
            </a:endParaRPr>
          </a:p>
          <a:p>
            <a:pPr marL="612774" lvl="1" indent="-342900">
              <a:lnSpc>
                <a:spcPts val="3449"/>
              </a:lnSpc>
              <a:buFontTx/>
              <a:buChar char="-"/>
            </a:pPr>
            <a:r>
              <a:rPr lang="en-US" sz="2499" dirty="0" smtClean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Frontend</a:t>
            </a:r>
            <a:r>
              <a:rPr lang="en-US" sz="2499" dirty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: </a:t>
            </a:r>
            <a:r>
              <a:rPr lang="en-US" sz="2499" dirty="0" err="1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ReactJS</a:t>
            </a:r>
            <a:r>
              <a:rPr lang="en-US" sz="2499" dirty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, </a:t>
            </a:r>
            <a:r>
              <a:rPr lang="en-US" sz="2499" dirty="0" err="1" smtClean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TailwindCSS</a:t>
            </a:r>
            <a:endParaRPr lang="en-US" sz="2499" dirty="0">
              <a:solidFill>
                <a:srgbClr val="000000"/>
              </a:solidFill>
              <a:latin typeface="Palatino" panose="020B0604020202020204" charset="0"/>
              <a:ea typeface="Palatino"/>
              <a:cs typeface="Palatino"/>
              <a:sym typeface="Palatino"/>
            </a:endParaRPr>
          </a:p>
          <a:p>
            <a:pPr marL="612774" lvl="1" indent="-342900">
              <a:lnSpc>
                <a:spcPts val="3449"/>
              </a:lnSpc>
              <a:buFontTx/>
              <a:buChar char="-"/>
            </a:pPr>
            <a:r>
              <a:rPr lang="en-US" sz="2499" dirty="0" smtClean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Database</a:t>
            </a:r>
            <a:r>
              <a:rPr lang="en-US" sz="2499" dirty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: </a:t>
            </a:r>
            <a:r>
              <a:rPr lang="en-US" sz="2499" dirty="0" err="1" smtClean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Supabase</a:t>
            </a:r>
            <a:endParaRPr lang="en-US" sz="2499" dirty="0" smtClean="0">
              <a:solidFill>
                <a:srgbClr val="000000"/>
              </a:solidFill>
              <a:latin typeface="Palatino" panose="020B0604020202020204" charset="0"/>
              <a:ea typeface="Palatino"/>
              <a:cs typeface="Palatino"/>
              <a:sym typeface="Palatino"/>
            </a:endParaRPr>
          </a:p>
          <a:p>
            <a:pPr marL="539749" lvl="1" indent="-269875">
              <a:lnSpc>
                <a:spcPts val="3449"/>
              </a:lnSpc>
              <a:buFont typeface="Arial"/>
              <a:buChar char="•"/>
            </a:pPr>
            <a:r>
              <a:rPr lang="en-US" sz="2499" dirty="0" err="1" smtClean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Chatbot</a:t>
            </a:r>
            <a:r>
              <a:rPr lang="en-US" sz="2499" dirty="0" smtClean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 </a:t>
            </a:r>
            <a:r>
              <a:rPr lang="en-US" sz="2499" dirty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and Recommendation </a:t>
            </a:r>
            <a:r>
              <a:rPr lang="en-US" sz="2499" dirty="0" smtClean="0">
                <a:solidFill>
                  <a:srgbClr val="000000"/>
                </a:solidFill>
                <a:latin typeface="Palatino" panose="020B0604020202020204" charset="0"/>
                <a:ea typeface="Palatino"/>
                <a:cs typeface="Palatino"/>
                <a:sym typeface="Palatino"/>
              </a:rPr>
              <a:t>System: Llama-3.3-70B-Versatile</a:t>
            </a:r>
            <a:endParaRPr lang="en-US" sz="2499" dirty="0">
              <a:solidFill>
                <a:srgbClr val="000000"/>
              </a:solidFill>
              <a:latin typeface="Palatino" panose="020B0604020202020204" charset="0"/>
              <a:ea typeface="Palatino"/>
              <a:cs typeface="Palatino"/>
              <a:sym typeface="Palatino"/>
            </a:endParaRPr>
          </a:p>
        </p:txBody>
      </p:sp>
      <p:sp>
        <p:nvSpPr>
          <p:cNvPr id="19" name="AutoShape 2" descr="BoltDB - Revision #25 - Database of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Palatino" panose="020B060402020202020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54784" y="3115205"/>
            <a:ext cx="961495" cy="9614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52035" y="8250496"/>
            <a:ext cx="981639" cy="98163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5067" y="8039876"/>
            <a:ext cx="2703950" cy="180366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43656" y="3086100"/>
            <a:ext cx="1200904" cy="120090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71506" y="4390898"/>
            <a:ext cx="1133602" cy="113360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92299" y="5862982"/>
            <a:ext cx="1492015" cy="80451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42969" y="6972300"/>
            <a:ext cx="958059" cy="102869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899878" y="5887859"/>
            <a:ext cx="1153644" cy="70344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943898" y="4457700"/>
            <a:ext cx="1059185" cy="9434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986124" y="6988168"/>
            <a:ext cx="974732" cy="97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2960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D:\VKU\Trong dong1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2161" b="-13576"/>
              </a:stretch>
            </a:blipFill>
          </p:spPr>
          <p:txBody>
            <a:bodyPr/>
            <a:lstStyle/>
            <a:p>
              <a:endParaRPr lang="en-VN" dirty="0">
                <a:latin typeface="Palatino" panose="020B0604020202020204" charset="0"/>
              </a:endParaRPr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83326" y="197992"/>
            <a:ext cx="2656254" cy="1656938"/>
            <a:chOff x="0" y="0"/>
            <a:chExt cx="3541672" cy="2209251"/>
          </a:xfrm>
        </p:grpSpPr>
        <p:sp>
          <p:nvSpPr>
            <p:cNvPr id="5" name="Freeform 5" descr="D:\VKU\Logo VKU moi.png"/>
            <p:cNvSpPr/>
            <p:nvPr/>
          </p:nvSpPr>
          <p:spPr>
            <a:xfrm>
              <a:off x="0" y="0"/>
              <a:ext cx="3541649" cy="2209292"/>
            </a:xfrm>
            <a:custGeom>
              <a:avLst/>
              <a:gdLst/>
              <a:ahLst/>
              <a:cxnLst/>
              <a:rect l="l" t="t" r="r" b="b"/>
              <a:pathLst>
                <a:path w="3541649" h="2209292">
                  <a:moveTo>
                    <a:pt x="0" y="0"/>
                  </a:moveTo>
                  <a:lnTo>
                    <a:pt x="3541649" y="0"/>
                  </a:lnTo>
                  <a:lnTo>
                    <a:pt x="3541649" y="2209292"/>
                  </a:lnTo>
                  <a:lnTo>
                    <a:pt x="0" y="2209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4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513766" y="185478"/>
            <a:ext cx="9319800" cy="1669452"/>
            <a:chOff x="0" y="0"/>
            <a:chExt cx="12426400" cy="2225936"/>
          </a:xfrm>
        </p:grpSpPr>
        <p:sp>
          <p:nvSpPr>
            <p:cNvPr id="7" name="Freeform 7" descr="D:\VKU\Ten truong VKU.png"/>
            <p:cNvSpPr/>
            <p:nvPr/>
          </p:nvSpPr>
          <p:spPr>
            <a:xfrm>
              <a:off x="0" y="0"/>
              <a:ext cx="12426442" cy="2225929"/>
            </a:xfrm>
            <a:custGeom>
              <a:avLst/>
              <a:gdLst/>
              <a:ahLst/>
              <a:cxnLst/>
              <a:rect l="l" t="t" r="r" b="b"/>
              <a:pathLst>
                <a:path w="12426442" h="2225929">
                  <a:moveTo>
                    <a:pt x="0" y="0"/>
                  </a:moveTo>
                  <a:lnTo>
                    <a:pt x="12426442" y="0"/>
                  </a:lnTo>
                  <a:lnTo>
                    <a:pt x="12426442" y="2225929"/>
                  </a:lnTo>
                  <a:lnTo>
                    <a:pt x="0" y="2225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-97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0" y="9795186"/>
            <a:ext cx="18288000" cy="288688"/>
            <a:chOff x="0" y="0"/>
            <a:chExt cx="24384000" cy="3849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384000" cy="384937"/>
            </a:xfrm>
            <a:custGeom>
              <a:avLst/>
              <a:gdLst/>
              <a:ahLst/>
              <a:cxnLst/>
              <a:rect l="l" t="t" r="r" b="b"/>
              <a:pathLst>
                <a:path w="24384000" h="384937">
                  <a:moveTo>
                    <a:pt x="0" y="0"/>
                  </a:moveTo>
                  <a:lnTo>
                    <a:pt x="24384000" y="0"/>
                  </a:lnTo>
                  <a:lnTo>
                    <a:pt x="24384000" y="384937"/>
                  </a:lnTo>
                  <a:lnTo>
                    <a:pt x="0" y="384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27755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0" y="2030554"/>
            <a:ext cx="18288000" cy="91438"/>
            <a:chOff x="0" y="0"/>
            <a:chExt cx="24384000" cy="12191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121920"/>
            </a:xfrm>
            <a:custGeom>
              <a:avLst/>
              <a:gdLst/>
              <a:ahLst/>
              <a:cxnLst/>
              <a:rect l="l" t="t" r="r" b="b"/>
              <a:pathLst>
                <a:path w="24384000" h="121920">
                  <a:moveTo>
                    <a:pt x="0" y="0"/>
                  </a:moveTo>
                  <a:lnTo>
                    <a:pt x="24384000" y="0"/>
                  </a:lnTo>
                  <a:lnTo>
                    <a:pt x="24384000" y="121920"/>
                  </a:lnTo>
                  <a:lnTo>
                    <a:pt x="0" y="121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303361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564990" y="2415110"/>
            <a:ext cx="17860188" cy="714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28700" indent="-1028700" algn="just">
              <a:lnSpc>
                <a:spcPts val="5400"/>
              </a:lnSpc>
              <a:buFont typeface="+mj-lt"/>
              <a:buAutoNum type="romanUcPeriod" startAt="5"/>
            </a:pPr>
            <a:r>
              <a:rPr lang="en-US" sz="4500" dirty="0" smtClean="0">
                <a:solidFill>
                  <a:srgbClr val="C00000"/>
                </a:solidFill>
                <a:latin typeface="Palatino" panose="020B0604020202020204" charset="0"/>
                <a:ea typeface="Palatino" pitchFamily="2" charset="77"/>
                <a:cs typeface="Times New Roman" panose="02020603050405020304" pitchFamily="18" charset="0"/>
                <a:sym typeface="Arimo"/>
              </a:rPr>
              <a:t>SYSTEM DESIGN &amp; MODELING </a:t>
            </a:r>
            <a:endParaRPr lang="en-US" sz="4500" dirty="0">
              <a:solidFill>
                <a:srgbClr val="C00000"/>
              </a:solidFill>
              <a:latin typeface="Palatino" panose="020B0604020202020204" charset="0"/>
              <a:ea typeface="Palatino" pitchFamily="2" charset="77"/>
              <a:cs typeface="Times New Roman" panose="02020603050405020304" pitchFamily="18" charset="0"/>
              <a:sym typeface="Arim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83326" y="3040125"/>
            <a:ext cx="17217351" cy="434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3587"/>
              </a:lnSpc>
              <a:buFont typeface="+mj-lt"/>
              <a:buAutoNum type="arabicPeriod"/>
            </a:pPr>
            <a:r>
              <a:rPr lang="en-US" sz="2599" b="1" dirty="0" smtClean="0">
                <a:solidFill>
                  <a:srgbClr val="000000"/>
                </a:solidFill>
                <a:latin typeface="Palatino Bold" panose="020B0604020202020204" charset="0"/>
                <a:ea typeface="Palatino Bold"/>
                <a:cs typeface="Palatino Bold" panose="020B0604020202020204" charset="0"/>
                <a:sym typeface="Palatino Bold"/>
              </a:rPr>
              <a:t>System Overview</a:t>
            </a:r>
            <a:endParaRPr lang="en-US" sz="2599" b="1" dirty="0">
              <a:solidFill>
                <a:srgbClr val="000000"/>
              </a:solidFill>
              <a:latin typeface="Palatino Bold" panose="020B0604020202020204" charset="0"/>
              <a:ea typeface="Palatino Bold"/>
              <a:cs typeface="Palatino Bold" panose="020B0604020202020204" charset="0"/>
              <a:sym typeface="Palatino Bold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672" y="3422623"/>
            <a:ext cx="17280019" cy="633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6525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D:\VKU\Trong dong1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2161" b="-13576"/>
              </a:stretch>
            </a:blipFill>
          </p:spPr>
          <p:txBody>
            <a:bodyPr/>
            <a:lstStyle/>
            <a:p>
              <a:endParaRPr lang="en-VN" dirty="0">
                <a:latin typeface="Palatino" panose="020B0604020202020204" charset="0"/>
              </a:endParaRPr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83326" y="197992"/>
            <a:ext cx="2656254" cy="1656938"/>
            <a:chOff x="0" y="0"/>
            <a:chExt cx="3541672" cy="2209251"/>
          </a:xfrm>
        </p:grpSpPr>
        <p:sp>
          <p:nvSpPr>
            <p:cNvPr id="5" name="Freeform 5" descr="D:\VKU\Logo VKU moi.png"/>
            <p:cNvSpPr/>
            <p:nvPr/>
          </p:nvSpPr>
          <p:spPr>
            <a:xfrm>
              <a:off x="0" y="0"/>
              <a:ext cx="3541649" cy="2209292"/>
            </a:xfrm>
            <a:custGeom>
              <a:avLst/>
              <a:gdLst/>
              <a:ahLst/>
              <a:cxnLst/>
              <a:rect l="l" t="t" r="r" b="b"/>
              <a:pathLst>
                <a:path w="3541649" h="2209292">
                  <a:moveTo>
                    <a:pt x="0" y="0"/>
                  </a:moveTo>
                  <a:lnTo>
                    <a:pt x="3541649" y="0"/>
                  </a:lnTo>
                  <a:lnTo>
                    <a:pt x="3541649" y="2209292"/>
                  </a:lnTo>
                  <a:lnTo>
                    <a:pt x="0" y="2209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4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513766" y="185478"/>
            <a:ext cx="9319800" cy="1669452"/>
            <a:chOff x="0" y="0"/>
            <a:chExt cx="12426400" cy="2225936"/>
          </a:xfrm>
        </p:grpSpPr>
        <p:sp>
          <p:nvSpPr>
            <p:cNvPr id="7" name="Freeform 7" descr="D:\VKU\Ten truong VKU.png"/>
            <p:cNvSpPr/>
            <p:nvPr/>
          </p:nvSpPr>
          <p:spPr>
            <a:xfrm>
              <a:off x="0" y="0"/>
              <a:ext cx="12426442" cy="2225929"/>
            </a:xfrm>
            <a:custGeom>
              <a:avLst/>
              <a:gdLst/>
              <a:ahLst/>
              <a:cxnLst/>
              <a:rect l="l" t="t" r="r" b="b"/>
              <a:pathLst>
                <a:path w="12426442" h="2225929">
                  <a:moveTo>
                    <a:pt x="0" y="0"/>
                  </a:moveTo>
                  <a:lnTo>
                    <a:pt x="12426442" y="0"/>
                  </a:lnTo>
                  <a:lnTo>
                    <a:pt x="12426442" y="2225929"/>
                  </a:lnTo>
                  <a:lnTo>
                    <a:pt x="0" y="2225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-97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0" y="9795186"/>
            <a:ext cx="18288000" cy="288688"/>
            <a:chOff x="0" y="0"/>
            <a:chExt cx="24384000" cy="3849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384000" cy="384937"/>
            </a:xfrm>
            <a:custGeom>
              <a:avLst/>
              <a:gdLst/>
              <a:ahLst/>
              <a:cxnLst/>
              <a:rect l="l" t="t" r="r" b="b"/>
              <a:pathLst>
                <a:path w="24384000" h="384937">
                  <a:moveTo>
                    <a:pt x="0" y="0"/>
                  </a:moveTo>
                  <a:lnTo>
                    <a:pt x="24384000" y="0"/>
                  </a:lnTo>
                  <a:lnTo>
                    <a:pt x="24384000" y="384937"/>
                  </a:lnTo>
                  <a:lnTo>
                    <a:pt x="0" y="384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27755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0" y="2030554"/>
            <a:ext cx="18288000" cy="91438"/>
            <a:chOff x="0" y="0"/>
            <a:chExt cx="24384000" cy="12191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121920"/>
            </a:xfrm>
            <a:custGeom>
              <a:avLst/>
              <a:gdLst/>
              <a:ahLst/>
              <a:cxnLst/>
              <a:rect l="l" t="t" r="r" b="b"/>
              <a:pathLst>
                <a:path w="24384000" h="121920">
                  <a:moveTo>
                    <a:pt x="0" y="0"/>
                  </a:moveTo>
                  <a:lnTo>
                    <a:pt x="24384000" y="0"/>
                  </a:lnTo>
                  <a:lnTo>
                    <a:pt x="24384000" y="121920"/>
                  </a:lnTo>
                  <a:lnTo>
                    <a:pt x="0" y="121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303361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564990" y="2492131"/>
            <a:ext cx="17860188" cy="714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28700" indent="-1028700" algn="just">
              <a:lnSpc>
                <a:spcPts val="5400"/>
              </a:lnSpc>
              <a:buFont typeface="+mj-lt"/>
              <a:buAutoNum type="romanUcPeriod" startAt="5"/>
            </a:pPr>
            <a:r>
              <a:rPr lang="en-US" sz="4500" dirty="0" smtClean="0">
                <a:solidFill>
                  <a:srgbClr val="C00000"/>
                </a:solidFill>
                <a:latin typeface="Palatino" panose="020B0604020202020204" charset="0"/>
                <a:ea typeface="Palatino" pitchFamily="2" charset="77"/>
                <a:cs typeface="Times New Roman" panose="02020603050405020304" pitchFamily="18" charset="0"/>
                <a:sym typeface="Arimo"/>
              </a:rPr>
              <a:t>SYSTEM DESIGN &amp; MODELING </a:t>
            </a:r>
            <a:endParaRPr lang="en-US" sz="4500" dirty="0">
              <a:solidFill>
                <a:srgbClr val="C00000"/>
              </a:solidFill>
              <a:latin typeface="Palatino" panose="020B0604020202020204" charset="0"/>
              <a:ea typeface="Palatino" pitchFamily="2" charset="77"/>
              <a:cs typeface="Times New Roman" panose="02020603050405020304" pitchFamily="18" charset="0"/>
              <a:sym typeface="Arim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83326" y="3359554"/>
            <a:ext cx="17217351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3587"/>
              </a:lnSpc>
              <a:spcAft>
                <a:spcPts val="1200"/>
              </a:spcAft>
              <a:buFont typeface="+mj-lt"/>
              <a:buAutoNum type="arabicPeriod" startAt="2"/>
            </a:pPr>
            <a:r>
              <a:rPr lang="en-US" sz="2599" b="1" dirty="0" smtClean="0">
                <a:solidFill>
                  <a:srgbClr val="000000"/>
                </a:solidFill>
                <a:latin typeface="Palatino Bold" panose="020B0604020202020204" charset="0"/>
                <a:ea typeface="Palatino Bold"/>
                <a:cs typeface="Palatino Bold" panose="020B0604020202020204" charset="0"/>
                <a:sym typeface="Palatino Bold"/>
              </a:rPr>
              <a:t>Weather Forecasting Models</a:t>
            </a:r>
          </a:p>
          <a:p>
            <a:pPr marL="457200" indent="-457200">
              <a:lnSpc>
                <a:spcPts val="3587"/>
              </a:lnSpc>
              <a:buFont typeface="Arial" panose="020B0604020202020204" pitchFamily="34" charset="0"/>
              <a:buChar char="•"/>
            </a:pPr>
            <a:r>
              <a:rPr lang="en-US" sz="2599" b="1" dirty="0">
                <a:solidFill>
                  <a:srgbClr val="000000"/>
                </a:solidFill>
                <a:latin typeface="Palatino Bold" panose="020B0604020202020204" charset="0"/>
                <a:ea typeface="Palatino Bold"/>
                <a:cs typeface="Palatino Bold" panose="020B0604020202020204" charset="0"/>
                <a:sym typeface="Palatino Bold"/>
              </a:rPr>
              <a:t>Daily </a:t>
            </a:r>
            <a:r>
              <a:rPr lang="en-US" sz="2599" b="1" dirty="0" smtClean="0">
                <a:solidFill>
                  <a:srgbClr val="000000"/>
                </a:solidFill>
                <a:latin typeface="Palatino Bold" panose="020B0604020202020204" charset="0"/>
                <a:ea typeface="Palatino Bold"/>
                <a:cs typeface="Palatino Bold" panose="020B0604020202020204" charset="0"/>
                <a:sym typeface="Palatino Bold"/>
              </a:rPr>
              <a:t>Forecasting</a:t>
            </a:r>
          </a:p>
          <a:p>
            <a:pPr marL="457200" indent="-457200">
              <a:lnSpc>
                <a:spcPts val="3587"/>
              </a:lnSpc>
              <a:buFontTx/>
              <a:buChar char="-"/>
            </a:pPr>
            <a:r>
              <a:rPr lang="en-US" sz="2500" b="1" dirty="0" err="1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VotingClassifier</a:t>
            </a: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.</a:t>
            </a:r>
            <a:endParaRPr lang="en-US" sz="2500" b="1" dirty="0">
              <a:solidFill>
                <a:srgbClr val="000000"/>
              </a:solidFill>
              <a:latin typeface="Palatino" panose="020B0604020202020204" charset="0"/>
              <a:ea typeface="Palatino Bold"/>
              <a:cs typeface="Palatino Bold" panose="020B0604020202020204" charset="0"/>
              <a:sym typeface="Palatino Bold"/>
            </a:endParaRPr>
          </a:p>
          <a:p>
            <a:pPr marL="457200" indent="-457200">
              <a:lnSpc>
                <a:spcPts val="3587"/>
              </a:lnSpc>
              <a:buFontTx/>
              <a:buChar char="-"/>
            </a:pPr>
            <a:r>
              <a:rPr lang="en-US" sz="2500" b="1" dirty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Combined models</a:t>
            </a: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: </a:t>
            </a:r>
            <a:r>
              <a:rPr lang="en-US" sz="2500" b="1" dirty="0" err="1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XGBoost</a:t>
            </a: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, </a:t>
            </a:r>
            <a:r>
              <a:rPr lang="en-US" sz="2500" b="1" dirty="0" err="1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LightGBM</a:t>
            </a: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, Random Forest, Extra Trees.</a:t>
            </a:r>
            <a:endParaRPr lang="en-US" sz="2500" b="1" dirty="0">
              <a:solidFill>
                <a:srgbClr val="000000"/>
              </a:solidFill>
              <a:latin typeface="Palatino" panose="020B0604020202020204" charset="0"/>
              <a:ea typeface="Palatino Bold"/>
              <a:cs typeface="Palatino Bold" panose="020B0604020202020204" charset="0"/>
              <a:sym typeface="Palatino Bold"/>
            </a:endParaRPr>
          </a:p>
          <a:p>
            <a:pPr marL="457200" indent="-457200">
              <a:lnSpc>
                <a:spcPts val="3587"/>
              </a:lnSpc>
              <a:buFontTx/>
              <a:buChar char="-"/>
            </a:pPr>
            <a:r>
              <a:rPr lang="en-US" sz="2500" b="1" dirty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Using Soft Voting for </a:t>
            </a: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robustness.</a:t>
            </a:r>
            <a:endParaRPr lang="en-US" sz="2500" b="1" dirty="0">
              <a:solidFill>
                <a:srgbClr val="000000"/>
              </a:solidFill>
              <a:latin typeface="Palatino" panose="020B0604020202020204" charset="0"/>
              <a:ea typeface="Palatino Bold"/>
              <a:cs typeface="Palatino Bold" panose="020B0604020202020204" charset="0"/>
              <a:sym typeface="Palatino Bold"/>
            </a:endParaRPr>
          </a:p>
          <a:p>
            <a:pPr marL="457200" indent="-457200">
              <a:lnSpc>
                <a:spcPts val="3587"/>
              </a:lnSpc>
              <a:buFont typeface="Arial" panose="020B0604020202020204" pitchFamily="34" charset="0"/>
              <a:buChar char="•"/>
            </a:pPr>
            <a:r>
              <a:rPr lang="en-US" sz="2599" b="1" dirty="0" smtClean="0">
                <a:solidFill>
                  <a:srgbClr val="000000"/>
                </a:solidFill>
                <a:latin typeface="Palatino Bold" panose="020B0604020202020204" charset="0"/>
                <a:ea typeface="Palatino Bold"/>
                <a:cs typeface="Palatino Bold" panose="020B0604020202020204" charset="0"/>
                <a:sym typeface="Palatino Bold"/>
              </a:rPr>
              <a:t>Hourly Forecasting</a:t>
            </a:r>
          </a:p>
          <a:p>
            <a:pPr marL="457200" indent="-457200">
              <a:lnSpc>
                <a:spcPts val="3587"/>
              </a:lnSpc>
              <a:buFontTx/>
              <a:buChar char="-"/>
            </a:pPr>
            <a:r>
              <a:rPr lang="en-US" sz="2500" b="1" dirty="0" err="1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HistGradientBoostingClassifier</a:t>
            </a: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.</a:t>
            </a:r>
          </a:p>
          <a:p>
            <a:pPr marL="457200" indent="-457200">
              <a:lnSpc>
                <a:spcPts val="3587"/>
              </a:lnSpc>
              <a:buFontTx/>
              <a:buChar char="-"/>
            </a:pP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Suitable </a:t>
            </a:r>
            <a:r>
              <a:rPr lang="en-US" sz="2500" b="1" dirty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for large-scale, high-frequency </a:t>
            </a: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data.</a:t>
            </a:r>
          </a:p>
          <a:p>
            <a:pPr marL="457200" indent="-457200">
              <a:lnSpc>
                <a:spcPts val="3587"/>
              </a:lnSpc>
              <a:buFontTx/>
              <a:buChar char="-"/>
            </a:pP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Fast </a:t>
            </a:r>
            <a:r>
              <a:rPr lang="en-US" sz="2500" b="1" dirty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training and </a:t>
            </a: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inference.</a:t>
            </a:r>
            <a:endParaRPr lang="en-US" sz="2500" b="1" dirty="0">
              <a:solidFill>
                <a:srgbClr val="000000"/>
              </a:solidFill>
              <a:latin typeface="Palatino" panose="020B0604020202020204" charset="0"/>
              <a:ea typeface="Palatino Bold"/>
              <a:cs typeface="Palatino Bold" panose="020B0604020202020204" charset="0"/>
              <a:sym typeface="Palatino Bold"/>
            </a:endParaRPr>
          </a:p>
        </p:txBody>
      </p:sp>
    </p:spTree>
    <p:extLst>
      <p:ext uri="{BB962C8B-B14F-4D97-AF65-F5344CB8AC3E}">
        <p14:creationId xmlns:p14="http://schemas.microsoft.com/office/powerpoint/2010/main" val="17445164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D:\VKU\Trong dong1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2161" b="-13576"/>
              </a:stretch>
            </a:blipFill>
          </p:spPr>
          <p:txBody>
            <a:bodyPr/>
            <a:lstStyle/>
            <a:p>
              <a:endParaRPr lang="en-VN" dirty="0">
                <a:latin typeface="Palatino" panose="020B0604020202020204" charset="0"/>
              </a:endParaRPr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83326" y="197992"/>
            <a:ext cx="2656254" cy="1656938"/>
            <a:chOff x="0" y="0"/>
            <a:chExt cx="3541672" cy="2209251"/>
          </a:xfrm>
        </p:grpSpPr>
        <p:sp>
          <p:nvSpPr>
            <p:cNvPr id="5" name="Freeform 5" descr="D:\VKU\Logo VKU moi.png"/>
            <p:cNvSpPr/>
            <p:nvPr/>
          </p:nvSpPr>
          <p:spPr>
            <a:xfrm>
              <a:off x="0" y="0"/>
              <a:ext cx="3541649" cy="2209292"/>
            </a:xfrm>
            <a:custGeom>
              <a:avLst/>
              <a:gdLst/>
              <a:ahLst/>
              <a:cxnLst/>
              <a:rect l="l" t="t" r="r" b="b"/>
              <a:pathLst>
                <a:path w="3541649" h="2209292">
                  <a:moveTo>
                    <a:pt x="0" y="0"/>
                  </a:moveTo>
                  <a:lnTo>
                    <a:pt x="3541649" y="0"/>
                  </a:lnTo>
                  <a:lnTo>
                    <a:pt x="3541649" y="2209292"/>
                  </a:lnTo>
                  <a:lnTo>
                    <a:pt x="0" y="2209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4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513766" y="185478"/>
            <a:ext cx="9319800" cy="1669452"/>
            <a:chOff x="0" y="0"/>
            <a:chExt cx="12426400" cy="2225936"/>
          </a:xfrm>
        </p:grpSpPr>
        <p:sp>
          <p:nvSpPr>
            <p:cNvPr id="7" name="Freeform 7" descr="D:\VKU\Ten truong VKU.png"/>
            <p:cNvSpPr/>
            <p:nvPr/>
          </p:nvSpPr>
          <p:spPr>
            <a:xfrm>
              <a:off x="0" y="0"/>
              <a:ext cx="12426442" cy="2225929"/>
            </a:xfrm>
            <a:custGeom>
              <a:avLst/>
              <a:gdLst/>
              <a:ahLst/>
              <a:cxnLst/>
              <a:rect l="l" t="t" r="r" b="b"/>
              <a:pathLst>
                <a:path w="12426442" h="2225929">
                  <a:moveTo>
                    <a:pt x="0" y="0"/>
                  </a:moveTo>
                  <a:lnTo>
                    <a:pt x="12426442" y="0"/>
                  </a:lnTo>
                  <a:lnTo>
                    <a:pt x="12426442" y="2225929"/>
                  </a:lnTo>
                  <a:lnTo>
                    <a:pt x="0" y="2225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-97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0" y="9795186"/>
            <a:ext cx="18288000" cy="288688"/>
            <a:chOff x="0" y="0"/>
            <a:chExt cx="24384000" cy="3849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384000" cy="384937"/>
            </a:xfrm>
            <a:custGeom>
              <a:avLst/>
              <a:gdLst/>
              <a:ahLst/>
              <a:cxnLst/>
              <a:rect l="l" t="t" r="r" b="b"/>
              <a:pathLst>
                <a:path w="24384000" h="384937">
                  <a:moveTo>
                    <a:pt x="0" y="0"/>
                  </a:moveTo>
                  <a:lnTo>
                    <a:pt x="24384000" y="0"/>
                  </a:lnTo>
                  <a:lnTo>
                    <a:pt x="24384000" y="384937"/>
                  </a:lnTo>
                  <a:lnTo>
                    <a:pt x="0" y="384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27755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0" y="2030554"/>
            <a:ext cx="18288000" cy="91438"/>
            <a:chOff x="0" y="0"/>
            <a:chExt cx="24384000" cy="12191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121920"/>
            </a:xfrm>
            <a:custGeom>
              <a:avLst/>
              <a:gdLst/>
              <a:ahLst/>
              <a:cxnLst/>
              <a:rect l="l" t="t" r="r" b="b"/>
              <a:pathLst>
                <a:path w="24384000" h="121920">
                  <a:moveTo>
                    <a:pt x="0" y="0"/>
                  </a:moveTo>
                  <a:lnTo>
                    <a:pt x="24384000" y="0"/>
                  </a:lnTo>
                  <a:lnTo>
                    <a:pt x="24384000" y="121920"/>
                  </a:lnTo>
                  <a:lnTo>
                    <a:pt x="0" y="121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303361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564990" y="2492131"/>
            <a:ext cx="17860188" cy="714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28700" indent="-1028700" algn="just">
              <a:lnSpc>
                <a:spcPts val="5400"/>
              </a:lnSpc>
              <a:buFont typeface="+mj-lt"/>
              <a:buAutoNum type="romanUcPeriod" startAt="5"/>
            </a:pPr>
            <a:r>
              <a:rPr lang="en-US" sz="4500" dirty="0" smtClean="0">
                <a:solidFill>
                  <a:srgbClr val="C00000"/>
                </a:solidFill>
                <a:latin typeface="Palatino" panose="020B0604020202020204" charset="0"/>
                <a:ea typeface="Palatino" pitchFamily="2" charset="77"/>
                <a:cs typeface="Times New Roman" panose="02020603050405020304" pitchFamily="18" charset="0"/>
                <a:sym typeface="Arimo"/>
              </a:rPr>
              <a:t>SYSTEM DESIGN &amp; MODELING </a:t>
            </a:r>
            <a:endParaRPr lang="en-US" sz="4500" dirty="0">
              <a:solidFill>
                <a:srgbClr val="C00000"/>
              </a:solidFill>
              <a:latin typeface="Palatino" panose="020B0604020202020204" charset="0"/>
              <a:ea typeface="Palatino" pitchFamily="2" charset="77"/>
              <a:cs typeface="Times New Roman" panose="02020603050405020304" pitchFamily="18" charset="0"/>
              <a:sym typeface="Arim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83326" y="3496376"/>
            <a:ext cx="17217351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3587"/>
              </a:lnSpc>
              <a:spcAft>
                <a:spcPts val="1200"/>
              </a:spcAft>
              <a:buFont typeface="+mj-lt"/>
              <a:buAutoNum type="arabicPeriod" startAt="3"/>
            </a:pPr>
            <a:r>
              <a:rPr lang="en-US" sz="2599" b="1" dirty="0" smtClean="0">
                <a:solidFill>
                  <a:srgbClr val="000000"/>
                </a:solidFill>
                <a:latin typeface="Palatino Bold" panose="020B0604020202020204" charset="0"/>
                <a:ea typeface="Palatino Bold"/>
                <a:cs typeface="Palatino Bold" panose="020B0604020202020204" charset="0"/>
                <a:sym typeface="Palatino Bold"/>
              </a:rPr>
              <a:t>Multivariate Time Series Forecasting With LSTM</a:t>
            </a:r>
          </a:p>
          <a:p>
            <a:pPr marL="457200" indent="-457200">
              <a:lnSpc>
                <a:spcPts val="3587"/>
              </a:lnSpc>
              <a:buFont typeface="Arial" panose="020B0604020202020204" pitchFamily="34" charset="0"/>
              <a:buChar char="•"/>
            </a:pP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LSTM </a:t>
            </a:r>
            <a:r>
              <a:rPr lang="en-US" sz="2500" b="1" dirty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is applied to daily and hourly weather </a:t>
            </a: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data.</a:t>
            </a:r>
          </a:p>
          <a:p>
            <a:pPr marL="457200" indent="-457200">
              <a:lnSpc>
                <a:spcPts val="3587"/>
              </a:lnSpc>
              <a:buFont typeface="Arial" panose="020B0604020202020204" pitchFamily="34" charset="0"/>
              <a:buChar char="•"/>
            </a:pP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Multiple </a:t>
            </a:r>
            <a:r>
              <a:rPr lang="en-US" sz="2500" b="1" dirty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weather-related variables are used as </a:t>
            </a: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inputs.</a:t>
            </a:r>
          </a:p>
          <a:p>
            <a:pPr marL="457200" indent="-457200">
              <a:lnSpc>
                <a:spcPts val="3587"/>
              </a:lnSpc>
              <a:buFont typeface="Arial" panose="020B0604020202020204" pitchFamily="34" charset="0"/>
              <a:buChar char="•"/>
            </a:pP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Supports </a:t>
            </a:r>
            <a:r>
              <a:rPr lang="en-US" sz="2500" b="1" dirty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multi-step </a:t>
            </a: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forecasting.</a:t>
            </a:r>
          </a:p>
          <a:p>
            <a:pPr marL="457200" indent="-457200">
              <a:lnSpc>
                <a:spcPts val="3587"/>
              </a:lnSpc>
              <a:buFont typeface="Arial" panose="020B0604020202020204" pitchFamily="34" charset="0"/>
              <a:buChar char="•"/>
            </a:pP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Forecast </a:t>
            </a:r>
            <a:r>
              <a:rPr lang="en-US" sz="2500" b="1" dirty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results are used by the recommendation </a:t>
            </a:r>
            <a:r>
              <a:rPr lang="en-US" sz="2500" b="1" dirty="0" smtClean="0">
                <a:solidFill>
                  <a:srgbClr val="000000"/>
                </a:solidFill>
                <a:latin typeface="Palatino" panose="020B0604020202020204" charset="0"/>
                <a:ea typeface="Palatino Bold"/>
                <a:cs typeface="Palatino Bold" panose="020B0604020202020204" charset="0"/>
                <a:sym typeface="Palatino Bold"/>
              </a:rPr>
              <a:t>system.</a:t>
            </a:r>
          </a:p>
        </p:txBody>
      </p:sp>
    </p:spTree>
    <p:extLst>
      <p:ext uri="{BB962C8B-B14F-4D97-AF65-F5344CB8AC3E}">
        <p14:creationId xmlns:p14="http://schemas.microsoft.com/office/powerpoint/2010/main" val="16150624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1171</TotalTime>
  <Words>704</Words>
  <Application>Microsoft Office PowerPoint</Application>
  <PresentationFormat>Custom</PresentationFormat>
  <Paragraphs>125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Palatino</vt:lpstr>
      <vt:lpstr>Calibri</vt:lpstr>
      <vt:lpstr>Times New Roman</vt:lpstr>
      <vt:lpstr>Arimo Bold Italics</vt:lpstr>
      <vt:lpstr>Times</vt:lpstr>
      <vt:lpstr>Arimo</vt:lpstr>
      <vt:lpstr>Palatino Bold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VKU.DEC_Template  K21 2025.pptx</dc:title>
  <cp:lastModifiedBy>ADMIN</cp:lastModifiedBy>
  <cp:revision>37</cp:revision>
  <dcterms:created xsi:type="dcterms:W3CDTF">2006-08-16T00:00:00Z</dcterms:created>
  <dcterms:modified xsi:type="dcterms:W3CDTF">2026-01-06T07:12:29Z</dcterms:modified>
  <dc:identifier>DAGrhv3iw_s</dc:identifier>
</cp:coreProperties>
</file>